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305" r:id="rId3"/>
    <p:sldId id="306" r:id="rId4"/>
    <p:sldId id="307" r:id="rId5"/>
    <p:sldId id="308" r:id="rId6"/>
    <p:sldId id="294" r:id="rId7"/>
    <p:sldId id="295" r:id="rId8"/>
    <p:sldId id="296" r:id="rId9"/>
    <p:sldId id="297" r:id="rId10"/>
    <p:sldId id="286" r:id="rId11"/>
    <p:sldId id="277" r:id="rId12"/>
    <p:sldId id="278" r:id="rId13"/>
    <p:sldId id="279" r:id="rId14"/>
    <p:sldId id="283" r:id="rId15"/>
    <p:sldId id="282" r:id="rId16"/>
    <p:sldId id="284" r:id="rId17"/>
    <p:sldId id="301" r:id="rId18"/>
    <p:sldId id="293" r:id="rId19"/>
    <p:sldId id="302" r:id="rId20"/>
    <p:sldId id="303" r:id="rId21"/>
    <p:sldId id="304" r:id="rId22"/>
    <p:sldId id="276" r:id="rId23"/>
    <p:sldId id="309"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FFFF"/>
    <a:srgbClr val="993300"/>
    <a:srgbClr val="CCFF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5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0E451-2786-492A-8FA1-15AF85A95E03}" type="datetimeFigureOut">
              <a:rPr lang="el-GR" smtClean="0"/>
              <a:pPr/>
              <a:t>11/6/2019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81F5E-1049-45E5-A41F-9741D80F3BE1}" type="slidenum">
              <a:rPr lang="el-GR" smtClean="0"/>
              <a:pPr/>
              <a:t>‹#›</a:t>
            </a:fld>
            <a:endParaRPr lang="el-GR"/>
          </a:p>
        </p:txBody>
      </p:sp>
    </p:spTree>
    <p:extLst>
      <p:ext uri="{BB962C8B-B14F-4D97-AF65-F5344CB8AC3E}">
        <p14:creationId xmlns:p14="http://schemas.microsoft.com/office/powerpoint/2010/main" val="244702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835647F-A7DB-4A8B-B618-C18972D5773B}" type="slidenum">
              <a:rPr lang="el-GR" smtClean="0"/>
              <a:pPr/>
              <a:t>1</a:t>
            </a:fld>
            <a:endParaRPr lang="el-GR"/>
          </a:p>
        </p:txBody>
      </p:sp>
    </p:spTree>
    <p:extLst>
      <p:ext uri="{BB962C8B-B14F-4D97-AF65-F5344CB8AC3E}">
        <p14:creationId xmlns:p14="http://schemas.microsoft.com/office/powerpoint/2010/main" val="204187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949FE7-E816-4247-89DC-F69C358505AC}" type="datetimeFigureOut">
              <a:rPr lang="el-GR"/>
              <a:pPr>
                <a:defRPr/>
              </a:pPr>
              <a:t>11/6/2019</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13AEDDBE-0D3D-4724-BAC0-E84426E7FEB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2</a:t>
            </a:r>
            <a:fld id="{FCAD45CE-2DDF-4899-AD92-229461EC3D9B}" type="datetimeFigureOut">
              <a:rPr lang="el-GR"/>
              <a:pPr>
                <a:defRPr/>
              </a:pPr>
              <a:t>11/6/2019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Institute evaluation  2013</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727075-8C52-485C-B2F8-33C5A5DBBDC7}" type="slidenum">
              <a:rPr lang="el-GR"/>
              <a:pPr>
                <a:defRPr/>
              </a:pPr>
              <a:t>‹#›</a:t>
            </a:fld>
            <a:endParaRPr lang="el-GR"/>
          </a:p>
        </p:txBody>
      </p:sp>
      <p:pic>
        <p:nvPicPr>
          <p:cNvPr id="1029" name="Picture 20" descr="hcmr-LOGO-version-01"/>
          <p:cNvPicPr>
            <a:picLocks noChangeAspect="1" noChangeArrowheads="1"/>
          </p:cNvPicPr>
          <p:nvPr userDrawn="1"/>
        </p:nvPicPr>
        <p:blipFill>
          <a:blip r:embed="rId4" cstate="print"/>
          <a:srcRect/>
          <a:stretch>
            <a:fillRect/>
          </a:stretch>
        </p:blipFill>
        <p:spPr bwMode="auto">
          <a:xfrm>
            <a:off x="0" y="0"/>
            <a:ext cx="1214438" cy="928688"/>
          </a:xfrm>
          <a:prstGeom prst="rect">
            <a:avLst/>
          </a:prstGeom>
          <a:noFill/>
          <a:ln w="9525">
            <a:noFill/>
            <a:miter lim="800000"/>
            <a:headEnd/>
            <a:tailEnd/>
          </a:ln>
        </p:spPr>
      </p:pic>
      <p:cxnSp>
        <p:nvCxnSpPr>
          <p:cNvPr id="10" name="Straight Connector 9"/>
          <p:cNvCxnSpPr/>
          <p:nvPr userDrawn="1"/>
        </p:nvCxnSpPr>
        <p:spPr>
          <a:xfrm>
            <a:off x="1285875" y="500063"/>
            <a:ext cx="4714875" cy="158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txBox="1">
            <a:spLocks/>
          </p:cNvSpPr>
          <p:nvPr userDrawn="1"/>
        </p:nvSpPr>
        <p:spPr bwMode="auto">
          <a:xfrm>
            <a:off x="5857875" y="0"/>
            <a:ext cx="3286125" cy="928688"/>
          </a:xfrm>
          <a:prstGeom prst="rect">
            <a:avLst/>
          </a:prstGeom>
          <a:noFill/>
          <a:ln w="9525">
            <a:noFill/>
            <a:miter lim="800000"/>
            <a:headEnd/>
            <a:tailEnd/>
          </a:ln>
        </p:spPr>
        <p:txBody>
          <a:bodyPr anchor="ctr"/>
          <a:lstStyle/>
          <a:p>
            <a:pPr algn="ctr" eaLnBrk="0" hangingPunct="0">
              <a:defRPr/>
            </a:pPr>
            <a:r>
              <a:rPr lang="en-US" b="1" dirty="0">
                <a:solidFill>
                  <a:schemeClr val="tx2"/>
                </a:solidFill>
                <a:latin typeface="Arial Narrow" pitchFamily="34" charset="0"/>
                <a:ea typeface="+mj-ea"/>
                <a:cs typeface="+mj-cs"/>
              </a:rPr>
              <a:t>Institute  of  Oceanography</a:t>
            </a:r>
            <a:endParaRPr lang="el-GR" b="1" dirty="0">
              <a:solidFill>
                <a:schemeClr val="tx2"/>
              </a:solidFill>
              <a:latin typeface="Arial Narrow" pitchFamily="34" charset="0"/>
              <a:ea typeface="+mj-ea"/>
              <a:cs typeface="+mj-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ctr" rtl="0" eaLnBrk="0" fontAlgn="base" hangingPunct="0">
        <a:spcBef>
          <a:spcPct val="0"/>
        </a:spcBef>
        <a:spcAft>
          <a:spcPct val="0"/>
        </a:spcAft>
        <a:defRPr sz="4400" b="1" kern="1200">
          <a:solidFill>
            <a:schemeClr val="tx2"/>
          </a:solidFill>
          <a:latin typeface="Arial Narrow" pitchFamily="34" charset="0"/>
          <a:ea typeface="+mj-ea"/>
          <a:cs typeface="+mj-cs"/>
        </a:defRPr>
      </a:lvl1pPr>
      <a:lvl2pPr algn="ctr" rtl="0" eaLnBrk="0" fontAlgn="base" hangingPunct="0">
        <a:spcBef>
          <a:spcPct val="0"/>
        </a:spcBef>
        <a:spcAft>
          <a:spcPct val="0"/>
        </a:spcAft>
        <a:defRPr sz="4400" b="1">
          <a:solidFill>
            <a:schemeClr val="tx2"/>
          </a:solidFill>
          <a:latin typeface="Arial Narrow" pitchFamily="34" charset="0"/>
        </a:defRPr>
      </a:lvl2pPr>
      <a:lvl3pPr algn="ctr" rtl="0" eaLnBrk="0" fontAlgn="base" hangingPunct="0">
        <a:spcBef>
          <a:spcPct val="0"/>
        </a:spcBef>
        <a:spcAft>
          <a:spcPct val="0"/>
        </a:spcAft>
        <a:defRPr sz="4400" b="1">
          <a:solidFill>
            <a:schemeClr val="tx2"/>
          </a:solidFill>
          <a:latin typeface="Arial Narrow" pitchFamily="34" charset="0"/>
        </a:defRPr>
      </a:lvl3pPr>
      <a:lvl4pPr algn="ctr" rtl="0" eaLnBrk="0" fontAlgn="base" hangingPunct="0">
        <a:spcBef>
          <a:spcPct val="0"/>
        </a:spcBef>
        <a:spcAft>
          <a:spcPct val="0"/>
        </a:spcAft>
        <a:defRPr sz="4400" b="1">
          <a:solidFill>
            <a:schemeClr val="tx2"/>
          </a:solidFill>
          <a:latin typeface="Arial Narrow" pitchFamily="34" charset="0"/>
        </a:defRPr>
      </a:lvl4pPr>
      <a:lvl5pPr algn="ctr" rtl="0" eaLnBrk="0" fontAlgn="base" hangingPunct="0">
        <a:spcBef>
          <a:spcPct val="0"/>
        </a:spcBef>
        <a:spcAft>
          <a:spcPct val="0"/>
        </a:spcAft>
        <a:defRPr sz="4400" b="1">
          <a:solidFill>
            <a:schemeClr val="tx2"/>
          </a:solidFill>
          <a:latin typeface="Arial Narrow" pitchFamily="34" charset="0"/>
        </a:defRPr>
      </a:lvl5pPr>
      <a:lvl6pPr marL="457200" algn="ctr" rtl="0" fontAlgn="base">
        <a:spcBef>
          <a:spcPct val="0"/>
        </a:spcBef>
        <a:spcAft>
          <a:spcPct val="0"/>
        </a:spcAft>
        <a:defRPr b="1">
          <a:solidFill>
            <a:schemeClr val="tx2"/>
          </a:solidFill>
          <a:latin typeface="Arial Narrow" pitchFamily="34" charset="0"/>
        </a:defRPr>
      </a:lvl6pPr>
      <a:lvl7pPr marL="914400" algn="ctr" rtl="0" fontAlgn="base">
        <a:spcBef>
          <a:spcPct val="0"/>
        </a:spcBef>
        <a:spcAft>
          <a:spcPct val="0"/>
        </a:spcAft>
        <a:defRPr b="1">
          <a:solidFill>
            <a:schemeClr val="tx2"/>
          </a:solidFill>
          <a:latin typeface="Arial Narrow" pitchFamily="34" charset="0"/>
        </a:defRPr>
      </a:lvl7pPr>
      <a:lvl8pPr marL="1371600" algn="ctr" rtl="0" fontAlgn="base">
        <a:spcBef>
          <a:spcPct val="0"/>
        </a:spcBef>
        <a:spcAft>
          <a:spcPct val="0"/>
        </a:spcAft>
        <a:defRPr b="1">
          <a:solidFill>
            <a:schemeClr val="tx2"/>
          </a:solidFill>
          <a:latin typeface="Arial Narrow" pitchFamily="34" charset="0"/>
        </a:defRPr>
      </a:lvl8pPr>
      <a:lvl9pPr marL="1828800" algn="ctr" rtl="0" fontAlgn="base">
        <a:spcBef>
          <a:spcPct val="0"/>
        </a:spcBef>
        <a:spcAft>
          <a:spcPct val="0"/>
        </a:spcAft>
        <a:defRPr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p:nvSpPr>
        <p:spPr>
          <a:xfrm>
            <a:off x="1727684" y="692696"/>
            <a:ext cx="5688632" cy="3539430"/>
          </a:xfrm>
          <a:prstGeom prst="rect">
            <a:avLst/>
          </a:prstGeom>
        </p:spPr>
        <p:txBody>
          <a:bodyPr wrap="square">
            <a:spAutoFit/>
          </a:bodyPr>
          <a:lstStyle/>
          <a:p>
            <a:pPr algn="ctr"/>
            <a:r>
              <a:rPr lang="en-US" sz="2800" dirty="0" smtClean="0">
                <a:solidFill>
                  <a:schemeClr val="bg1"/>
                </a:solidFill>
              </a:rPr>
              <a:t>BUILDING OF A NEW</a:t>
            </a:r>
          </a:p>
          <a:p>
            <a:pPr algn="ctr"/>
            <a:r>
              <a:rPr lang="en-US" sz="2800" dirty="0" smtClean="0">
                <a:solidFill>
                  <a:schemeClr val="bg1"/>
                </a:solidFill>
              </a:rPr>
              <a:t>MULTI PURPOSE</a:t>
            </a:r>
          </a:p>
          <a:p>
            <a:pPr algn="ctr"/>
            <a:r>
              <a:rPr lang="en-US" sz="2800" dirty="0" smtClean="0">
                <a:solidFill>
                  <a:schemeClr val="bg1"/>
                </a:solidFill>
              </a:rPr>
              <a:t>RESEARCH VESSEL</a:t>
            </a:r>
          </a:p>
          <a:p>
            <a:pPr algn="ctr"/>
            <a:r>
              <a:rPr lang="en-US" sz="2800" dirty="0" smtClean="0">
                <a:solidFill>
                  <a:schemeClr val="bg1"/>
                </a:solidFill>
              </a:rPr>
              <a:t>Hellenic Centre</a:t>
            </a:r>
          </a:p>
          <a:p>
            <a:pPr algn="ctr"/>
            <a:r>
              <a:rPr lang="en-US" sz="2800" dirty="0" smtClean="0">
                <a:solidFill>
                  <a:schemeClr val="bg1"/>
                </a:solidFill>
              </a:rPr>
              <a:t>for Marine Research</a:t>
            </a:r>
          </a:p>
          <a:p>
            <a:pPr algn="ctr"/>
            <a:endParaRPr lang="en-GB" sz="2800" dirty="0" smtClean="0">
              <a:solidFill>
                <a:schemeClr val="bg1"/>
              </a:solidFill>
            </a:endParaRPr>
          </a:p>
          <a:p>
            <a:pPr algn="ctr"/>
            <a:endParaRPr lang="en-GB" sz="2800" dirty="0" smtClean="0">
              <a:solidFill>
                <a:schemeClr val="bg1"/>
              </a:solidFill>
            </a:endParaRPr>
          </a:p>
          <a:p>
            <a:pPr algn="ctr"/>
            <a:r>
              <a:rPr lang="en-GB" sz="2800" dirty="0" smtClean="0">
                <a:solidFill>
                  <a:schemeClr val="bg1"/>
                </a:solidFill>
              </a:rPr>
              <a:t>45 </a:t>
            </a:r>
            <a:r>
              <a:rPr lang="en-GB" sz="2800" dirty="0" err="1" smtClean="0">
                <a:solidFill>
                  <a:schemeClr val="bg1"/>
                </a:solidFill>
              </a:rPr>
              <a:t>MEuros</a:t>
            </a:r>
            <a:endParaRPr lang="en-GB" sz="2800" dirty="0" smtClean="0">
              <a:solidFill>
                <a:schemeClr val="bg1"/>
              </a:solidFill>
            </a:endParaRPr>
          </a:p>
        </p:txBody>
      </p:sp>
      <p:sp>
        <p:nvSpPr>
          <p:cNvPr id="16" name="Rectangle 15"/>
          <p:cNvSpPr/>
          <p:nvPr/>
        </p:nvSpPr>
        <p:spPr>
          <a:xfrm>
            <a:off x="1619672" y="4809346"/>
            <a:ext cx="5904656" cy="707886"/>
          </a:xfrm>
          <a:prstGeom prst="rect">
            <a:avLst/>
          </a:prstGeom>
        </p:spPr>
        <p:txBody>
          <a:bodyPr wrap="square">
            <a:spAutoFit/>
          </a:bodyPr>
          <a:lstStyle/>
          <a:p>
            <a:pPr algn="ctr"/>
            <a:r>
              <a:rPr lang="en-US" sz="2000" dirty="0" smtClean="0">
                <a:solidFill>
                  <a:schemeClr val="bg1"/>
                </a:solidFill>
              </a:rPr>
              <a:t>EUROPEAN RESEARCH VESSEL OPERATORS</a:t>
            </a:r>
          </a:p>
          <a:p>
            <a:pPr algn="ctr"/>
            <a:r>
              <a:rPr lang="en-US" sz="2000" dirty="0">
                <a:solidFill>
                  <a:schemeClr val="bg1"/>
                </a:solidFill>
              </a:rPr>
              <a:t>Hamburg 12 June </a:t>
            </a:r>
            <a:r>
              <a:rPr lang="en-US" sz="2000" dirty="0" smtClean="0">
                <a:solidFill>
                  <a:schemeClr val="bg1"/>
                </a:solidFill>
              </a:rPr>
              <a:t>2019</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a:stretch>
            <a:fillRect/>
          </a:stretch>
        </p:blipFill>
        <p:spPr bwMode="auto">
          <a:xfrm>
            <a:off x="0" y="0"/>
            <a:ext cx="3851920" cy="368315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150295" y="0"/>
            <a:ext cx="4993705" cy="3284984"/>
          </a:xfrm>
          <a:prstGeom prst="rect">
            <a:avLst/>
          </a:prstGeom>
          <a:noFill/>
          <a:ln w="9525">
            <a:noFill/>
            <a:miter lim="800000"/>
            <a:headEnd/>
            <a:tailEnd/>
          </a:ln>
        </p:spPr>
      </p:pic>
      <p:pic>
        <p:nvPicPr>
          <p:cNvPr id="4" name="Picture 2" descr="research vessel"/>
          <p:cNvPicPr>
            <a:picLocks noChangeAspect="1" noChangeArrowheads="1"/>
          </p:cNvPicPr>
          <p:nvPr/>
        </p:nvPicPr>
        <p:blipFill>
          <a:blip r:embed="rId4" cstate="print"/>
          <a:srcRect/>
          <a:stretch>
            <a:fillRect/>
          </a:stretch>
        </p:blipFill>
        <p:spPr bwMode="auto">
          <a:xfrm>
            <a:off x="4103440" y="3429000"/>
            <a:ext cx="5040560" cy="3337198"/>
          </a:xfrm>
          <a:prstGeom prst="rect">
            <a:avLst/>
          </a:prstGeom>
          <a:noFill/>
        </p:spPr>
      </p:pic>
      <p:sp>
        <p:nvSpPr>
          <p:cNvPr id="5" name="Rectangle 4"/>
          <p:cNvSpPr/>
          <p:nvPr/>
        </p:nvSpPr>
        <p:spPr>
          <a:xfrm>
            <a:off x="4139952" y="3429000"/>
            <a:ext cx="2355144" cy="369332"/>
          </a:xfrm>
          <a:prstGeom prst="rect">
            <a:avLst/>
          </a:prstGeom>
        </p:spPr>
        <p:txBody>
          <a:bodyPr wrap="square">
            <a:spAutoFit/>
          </a:bodyPr>
          <a:lstStyle/>
          <a:p>
            <a:r>
              <a:rPr lang="en-GB" b="1" dirty="0" smtClean="0">
                <a:solidFill>
                  <a:schemeClr val="bg1"/>
                </a:solidFill>
              </a:rPr>
              <a:t>R/V Neil Armstrong</a:t>
            </a:r>
            <a:endParaRPr lang="en-GB" b="1" dirty="0">
              <a:solidFill>
                <a:schemeClr val="bg1"/>
              </a:solidFill>
            </a:endParaRPr>
          </a:p>
        </p:txBody>
      </p:sp>
      <p:pic>
        <p:nvPicPr>
          <p:cNvPr id="6" name="Picture 2" descr="ÎÏÎ¿ÏÎ­Î»ÎµÏÎ¼Î± ÎµÎ¹ÎºÏÎ½Î±Ï Î³Î¹Î± Thalassa vessel"/>
          <p:cNvPicPr>
            <a:picLocks noChangeAspect="1" noChangeArrowheads="1"/>
          </p:cNvPicPr>
          <p:nvPr/>
        </p:nvPicPr>
        <p:blipFill>
          <a:blip r:embed="rId5" cstate="print"/>
          <a:srcRect/>
          <a:stretch>
            <a:fillRect/>
          </a:stretch>
        </p:blipFill>
        <p:spPr bwMode="auto">
          <a:xfrm>
            <a:off x="0" y="3933056"/>
            <a:ext cx="3964763" cy="2550064"/>
          </a:xfrm>
          <a:prstGeom prst="rect">
            <a:avLst/>
          </a:prstGeom>
          <a:noFill/>
        </p:spPr>
      </p:pic>
      <p:sp>
        <p:nvSpPr>
          <p:cNvPr id="7" name="Rectangle 6"/>
          <p:cNvSpPr/>
          <p:nvPr/>
        </p:nvSpPr>
        <p:spPr>
          <a:xfrm>
            <a:off x="179512" y="4005064"/>
            <a:ext cx="2355144" cy="369332"/>
          </a:xfrm>
          <a:prstGeom prst="rect">
            <a:avLst/>
          </a:prstGeom>
        </p:spPr>
        <p:txBody>
          <a:bodyPr wrap="square">
            <a:spAutoFit/>
          </a:bodyPr>
          <a:lstStyle/>
          <a:p>
            <a:r>
              <a:rPr lang="en-GB" b="1" dirty="0" smtClean="0">
                <a:solidFill>
                  <a:srgbClr val="002060"/>
                </a:solidFill>
              </a:rPr>
              <a:t>R/V </a:t>
            </a:r>
            <a:r>
              <a:rPr lang="en-GB" b="1" dirty="0" err="1" smtClean="0">
                <a:solidFill>
                  <a:srgbClr val="002060"/>
                </a:solidFill>
              </a:rPr>
              <a:t>Thalassa</a:t>
            </a:r>
            <a:endParaRPr lang="en-GB"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59632" y="1338979"/>
          <a:ext cx="6696744" cy="4661916"/>
        </p:xfrm>
        <a:graphic>
          <a:graphicData uri="http://schemas.openxmlformats.org/drawingml/2006/table">
            <a:tbl>
              <a:tblPr/>
              <a:tblGrid>
                <a:gridCol w="3353332"/>
                <a:gridCol w="750184"/>
                <a:gridCol w="863970"/>
                <a:gridCol w="864629"/>
                <a:gridCol w="864629"/>
              </a:tblGrid>
              <a:tr h="119575">
                <a:tc>
                  <a:txBody>
                    <a:bodyPr/>
                    <a:lstStyle/>
                    <a:p>
                      <a:pPr marL="0" marR="0">
                        <a:lnSpc>
                          <a:spcPct val="115000"/>
                        </a:lnSpc>
                        <a:spcBef>
                          <a:spcPts val="0"/>
                        </a:spcBef>
                        <a:spcAft>
                          <a:spcPts val="0"/>
                        </a:spcAft>
                      </a:pPr>
                      <a:r>
                        <a:rPr lang="en-GB" sz="1400" dirty="0">
                          <a:solidFill>
                            <a:srgbClr val="FFFFFF"/>
                          </a:solidFill>
                          <a:latin typeface="Arial" pitchFamily="34" charset="0"/>
                          <a:ea typeface="Times New Roman"/>
                          <a:cs typeface="Arial" pitchFamily="34" charset="0"/>
                        </a:rPr>
                        <a:t>Main Particulars</a:t>
                      </a:r>
                      <a:endParaRPr lang="en-US" sz="1400" dirty="0">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endParaRPr lang="en-GB" sz="1400">
                        <a:solidFill>
                          <a:srgbClr val="FFFFFF"/>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a:solidFill>
                            <a:srgbClr val="FFFFFF"/>
                          </a:solidFill>
                          <a:latin typeface="Arial" pitchFamily="34" charset="0"/>
                          <a:ea typeface="Times New Roman"/>
                          <a:cs typeface="Arial" pitchFamily="34" charset="0"/>
                        </a:rPr>
                        <a:t>Min</a:t>
                      </a:r>
                      <a:endParaRPr lang="en-US" sz="1400">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dirty="0">
                          <a:solidFill>
                            <a:srgbClr val="FFFFFF"/>
                          </a:solidFill>
                          <a:latin typeface="Arial" pitchFamily="34" charset="0"/>
                          <a:ea typeface="Times New Roman"/>
                          <a:cs typeface="Arial" pitchFamily="34" charset="0"/>
                        </a:rPr>
                        <a:t>Max</a:t>
                      </a:r>
                      <a:endParaRPr lang="en-US" sz="1400" dirty="0">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dirty="0" smtClean="0">
                          <a:solidFill>
                            <a:schemeClr val="bg1"/>
                          </a:solidFill>
                          <a:latin typeface="Arial" pitchFamily="34" charset="0"/>
                          <a:ea typeface="Times New Roman"/>
                          <a:cs typeface="Arial" pitchFamily="34" charset="0"/>
                        </a:rPr>
                        <a:t>AEGAEO</a:t>
                      </a:r>
                      <a:endParaRPr lang="en-US" sz="1400" dirty="0">
                        <a:solidFill>
                          <a:schemeClr val="bg1"/>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Length Over All</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68.0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72.0</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61.51</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Beam</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15.0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15.6</a:t>
                      </a:r>
                      <a:endParaRPr lang="en-US"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9.6</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Scantling Draught</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5.7</a:t>
                      </a:r>
                      <a:endParaRPr lang="en-US"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2.9</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Depth to Bulkheads Deck</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6.5</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4.2</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GRT</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3500</a:t>
                      </a:r>
                      <a:endParaRPr lang="en-US"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DWT</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900.0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155</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Fuel Oil</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3</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400.0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106.6</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Fresh Water</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3</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150.0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75</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Fresh Water making capacity</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3</a:t>
                      </a:r>
                      <a:r>
                        <a:rPr lang="en-GB" sz="1400">
                          <a:solidFill>
                            <a:srgbClr val="002060"/>
                          </a:solidFill>
                          <a:latin typeface="Arial" pitchFamily="34" charset="0"/>
                          <a:ea typeface="Times New Roman"/>
                          <a:cs typeface="Arial" pitchFamily="34" charset="0"/>
                        </a:rPr>
                        <a:t>/day]</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Speed Cruising</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[kn]</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10.5</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Speed Max.</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a:t>
                      </a:r>
                      <a:r>
                        <a:rPr lang="en-GB" sz="1400" dirty="0" err="1">
                          <a:solidFill>
                            <a:srgbClr val="002060"/>
                          </a:solidFill>
                          <a:latin typeface="Arial" pitchFamily="34" charset="0"/>
                          <a:ea typeface="Times New Roman"/>
                          <a:cs typeface="Arial" pitchFamily="34" charset="0"/>
                        </a:rPr>
                        <a:t>kn</a:t>
                      </a:r>
                      <a:r>
                        <a:rPr lang="en-GB" sz="1400" dirty="0">
                          <a:solidFill>
                            <a:srgbClr val="002060"/>
                          </a:solidFill>
                          <a:latin typeface="Arial" pitchFamily="34" charset="0"/>
                          <a:ea typeface="Times New Roman"/>
                          <a:cs typeface="Arial" pitchFamily="34" charset="0"/>
                        </a:rPr>
                        <a:t>]</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12.0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201682">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Propulsion Type</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Diesel Electric, Azimuth Pod Propulsion</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Propulsion Power</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[kW]</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2400.0</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1396.5</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Main Generators (3 or 4 GenSets)</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[kW]</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4000.0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600</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Range at Cruising Speed</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[nm]</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8500.0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Endurance</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days</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50</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bl>
          </a:graphicData>
        </a:graphic>
      </p:graphicFrame>
      <p:sp>
        <p:nvSpPr>
          <p:cNvPr id="17409" name="Rectangle 1"/>
          <p:cNvSpPr>
            <a:spLocks noChangeArrowheads="1"/>
          </p:cNvSpPr>
          <p:nvPr/>
        </p:nvSpPr>
        <p:spPr bwMode="auto">
          <a:xfrm>
            <a:off x="0" y="793249"/>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Main </a:t>
            </a:r>
            <a:r>
              <a:rPr kumimoji="0" lang="en-GB"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characteristics of the new vessel</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15616" y="1844824"/>
          <a:ext cx="7056785" cy="2741672"/>
        </p:xfrm>
        <a:graphic>
          <a:graphicData uri="http://schemas.openxmlformats.org/drawingml/2006/table">
            <a:tbl>
              <a:tblPr/>
              <a:tblGrid>
                <a:gridCol w="3609612"/>
                <a:gridCol w="807516"/>
                <a:gridCol w="929999"/>
                <a:gridCol w="845563"/>
                <a:gridCol w="864095"/>
              </a:tblGrid>
              <a:tr h="288032">
                <a:tc>
                  <a:txBody>
                    <a:bodyPr/>
                    <a:lstStyle/>
                    <a:p>
                      <a:pPr marL="0" marR="0">
                        <a:lnSpc>
                          <a:spcPct val="115000"/>
                        </a:lnSpc>
                        <a:spcBef>
                          <a:spcPts val="0"/>
                        </a:spcBef>
                        <a:spcAft>
                          <a:spcPts val="0"/>
                        </a:spcAft>
                      </a:pPr>
                      <a:r>
                        <a:rPr lang="en-GB" sz="1400" dirty="0">
                          <a:solidFill>
                            <a:srgbClr val="FFFFFF"/>
                          </a:solidFill>
                          <a:latin typeface="Arial" pitchFamily="34" charset="0"/>
                          <a:ea typeface="Times New Roman"/>
                          <a:cs typeface="Arial" pitchFamily="34" charset="0"/>
                        </a:rPr>
                        <a:t>Main Particulars</a:t>
                      </a:r>
                      <a:endParaRPr lang="en-US" sz="1400" dirty="0">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endParaRPr lang="en-GB" sz="1400">
                        <a:solidFill>
                          <a:srgbClr val="FFFFFF"/>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dirty="0">
                          <a:solidFill>
                            <a:srgbClr val="FFFFFF"/>
                          </a:solidFill>
                          <a:latin typeface="Arial" pitchFamily="34" charset="0"/>
                          <a:ea typeface="Times New Roman"/>
                          <a:cs typeface="Arial" pitchFamily="34" charset="0"/>
                        </a:rPr>
                        <a:t>Min</a:t>
                      </a:r>
                      <a:endParaRPr lang="en-US" sz="1400" dirty="0">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dirty="0">
                          <a:solidFill>
                            <a:srgbClr val="FFFFFF"/>
                          </a:solidFill>
                          <a:latin typeface="Arial" pitchFamily="34" charset="0"/>
                          <a:ea typeface="Times New Roman"/>
                          <a:cs typeface="Arial" pitchFamily="34" charset="0"/>
                        </a:rPr>
                        <a:t>Max</a:t>
                      </a:r>
                      <a:endParaRPr lang="en-US" sz="1400" dirty="0">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solidFill>
                      <a:srgbClr val="00206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dirty="0" smtClean="0">
                          <a:solidFill>
                            <a:schemeClr val="bg1"/>
                          </a:solidFill>
                          <a:latin typeface="Arial" pitchFamily="34" charset="0"/>
                          <a:ea typeface="Times New Roman"/>
                          <a:cs typeface="Arial" pitchFamily="34" charset="0"/>
                        </a:rPr>
                        <a:t>AEGAEO</a:t>
                      </a:r>
                      <a:endParaRPr lang="en-US" sz="1400" dirty="0" smtClean="0">
                        <a:solidFill>
                          <a:schemeClr val="bg1"/>
                        </a:solidFill>
                        <a:latin typeface="Arial" pitchFamily="34" charset="0"/>
                        <a:ea typeface="Times New Roman"/>
                        <a:cs typeface="Arial" pitchFamily="34" charset="0"/>
                      </a:endParaRPr>
                    </a:p>
                  </a:txBody>
                  <a:tcPr marL="28109" marR="28109" marT="0" marB="0">
                    <a:solidFill>
                      <a:srgbClr val="00206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Stabilization</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Anti-rolling tanks</a:t>
                      </a: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dirty="0"/>
                    </a:p>
                  </a:txBody>
                  <a:tcPr/>
                </a:tc>
                <a:tc>
                  <a:txBody>
                    <a:bodyPr/>
                    <a:lstStyle/>
                    <a:p>
                      <a:pPr marL="0" marR="0" algn="ctr">
                        <a:lnSpc>
                          <a:spcPct val="115000"/>
                        </a:lnSpc>
                        <a:spcBef>
                          <a:spcPts val="0"/>
                        </a:spcBef>
                        <a:spcAft>
                          <a:spcPts val="0"/>
                        </a:spcAft>
                      </a:pPr>
                      <a:endParaRPr lang="en-US"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Dynamic Positioning</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DP2</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Bow Thrusters</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[kW}</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2x300.0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Main Crane</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[tm]</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60.0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1400" dirty="0" smtClean="0">
                          <a:solidFill>
                            <a:srgbClr val="002060"/>
                          </a:solidFill>
                          <a:latin typeface="Arial" pitchFamily="34" charset="0"/>
                          <a:ea typeface="Times New Roman"/>
                          <a:cs typeface="Arial" pitchFamily="34" charset="0"/>
                        </a:rPr>
                        <a:t>30</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Second Crane</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[tm]</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30.0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Aft A-Frame</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15.0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10</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Side A-Frame</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15.0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201682">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Articulated Side A-frame for </a:t>
                      </a:r>
                      <a:r>
                        <a:rPr lang="en-GB" sz="1400" b="1" dirty="0" err="1">
                          <a:solidFill>
                            <a:srgbClr val="002060"/>
                          </a:solidFill>
                          <a:latin typeface="Arial" pitchFamily="34" charset="0"/>
                          <a:ea typeface="Times New Roman"/>
                          <a:cs typeface="Arial" pitchFamily="34" charset="0"/>
                        </a:rPr>
                        <a:t>Bathysounder</a:t>
                      </a:r>
                      <a:r>
                        <a:rPr lang="en-GB" sz="1400" b="1" dirty="0">
                          <a:solidFill>
                            <a:srgbClr val="002060"/>
                          </a:solidFill>
                          <a:latin typeface="Arial" pitchFamily="34" charset="0"/>
                          <a:ea typeface="Times New Roman"/>
                          <a:cs typeface="Arial" pitchFamily="34" charset="0"/>
                        </a:rPr>
                        <a:t> Hydrology or Equivalent</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[t]</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5.0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Free Deck Area at Main Deck (aft)</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[m</a:t>
                      </a:r>
                      <a:r>
                        <a:rPr lang="en-GB" sz="1400" baseline="30000" dirty="0">
                          <a:solidFill>
                            <a:srgbClr val="002060"/>
                          </a:solidFill>
                          <a:latin typeface="Arial" pitchFamily="34" charset="0"/>
                          <a:ea typeface="Times New Roman"/>
                          <a:cs typeface="Arial" pitchFamily="34" charset="0"/>
                        </a:rPr>
                        <a:t>2</a:t>
                      </a:r>
                      <a:r>
                        <a:rPr lang="en-GB" sz="1400" dirty="0">
                          <a:solidFill>
                            <a:srgbClr val="002060"/>
                          </a:solidFill>
                          <a:latin typeface="Arial" pitchFamily="34" charset="0"/>
                          <a:ea typeface="Times New Roman"/>
                          <a:cs typeface="Arial" pitchFamily="34" charset="0"/>
                        </a:rPr>
                        <a:t>]</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300.0</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75</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bl>
          </a:graphicData>
        </a:graphic>
      </p:graphicFrame>
      <p:sp>
        <p:nvSpPr>
          <p:cNvPr id="3" name="Rectangle 1"/>
          <p:cNvSpPr>
            <a:spLocks noChangeArrowheads="1"/>
          </p:cNvSpPr>
          <p:nvPr/>
        </p:nvSpPr>
        <p:spPr bwMode="auto">
          <a:xfrm>
            <a:off x="0" y="793249"/>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Main </a:t>
            </a:r>
            <a:r>
              <a:rPr kumimoji="0" lang="en-GB"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characteristics of the new vessel</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43608" y="1397000"/>
          <a:ext cx="7080447" cy="4416552"/>
        </p:xfrm>
        <a:graphic>
          <a:graphicData uri="http://schemas.openxmlformats.org/drawingml/2006/table">
            <a:tbl>
              <a:tblPr/>
              <a:tblGrid>
                <a:gridCol w="3545469"/>
                <a:gridCol w="793166"/>
                <a:gridCol w="913472"/>
                <a:gridCol w="914170"/>
                <a:gridCol w="914170"/>
              </a:tblGrid>
              <a:tr h="119575">
                <a:tc>
                  <a:txBody>
                    <a:bodyPr/>
                    <a:lstStyle/>
                    <a:p>
                      <a:pPr marL="0" marR="0">
                        <a:lnSpc>
                          <a:spcPct val="115000"/>
                        </a:lnSpc>
                        <a:spcBef>
                          <a:spcPts val="0"/>
                        </a:spcBef>
                        <a:spcAft>
                          <a:spcPts val="0"/>
                        </a:spcAft>
                      </a:pPr>
                      <a:r>
                        <a:rPr lang="en-GB" sz="1400" dirty="0">
                          <a:solidFill>
                            <a:srgbClr val="FFFFFF"/>
                          </a:solidFill>
                          <a:latin typeface="Arial" pitchFamily="34" charset="0"/>
                          <a:ea typeface="Times New Roman"/>
                          <a:cs typeface="Arial" pitchFamily="34" charset="0"/>
                        </a:rPr>
                        <a:t>Main Particulars</a:t>
                      </a:r>
                      <a:endParaRPr lang="en-US" sz="1400" dirty="0">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endParaRPr lang="en-GB" sz="1400" dirty="0">
                        <a:solidFill>
                          <a:srgbClr val="FFFFFF"/>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a:solidFill>
                            <a:srgbClr val="FFFFFF"/>
                          </a:solidFill>
                          <a:latin typeface="Arial" pitchFamily="34" charset="0"/>
                          <a:ea typeface="Times New Roman"/>
                          <a:cs typeface="Arial" pitchFamily="34" charset="0"/>
                        </a:rPr>
                        <a:t>Min</a:t>
                      </a:r>
                      <a:endParaRPr lang="en-US" sz="1400">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dirty="0">
                          <a:solidFill>
                            <a:srgbClr val="FFFFFF"/>
                          </a:solidFill>
                          <a:latin typeface="Arial" pitchFamily="34" charset="0"/>
                          <a:ea typeface="Times New Roman"/>
                          <a:cs typeface="Arial" pitchFamily="34" charset="0"/>
                        </a:rPr>
                        <a:t>Max</a:t>
                      </a:r>
                      <a:endParaRPr lang="en-US" sz="1400" dirty="0">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GB" sz="1400" dirty="0" smtClean="0">
                          <a:solidFill>
                            <a:schemeClr val="bg1"/>
                          </a:solidFill>
                          <a:latin typeface="Arial" pitchFamily="34" charset="0"/>
                          <a:ea typeface="Times New Roman"/>
                          <a:cs typeface="Arial" pitchFamily="34" charset="0"/>
                        </a:rPr>
                        <a:t>AEGAEO</a:t>
                      </a:r>
                      <a:endParaRPr lang="en-US" sz="1400" dirty="0">
                        <a:solidFill>
                          <a:schemeClr val="bg1"/>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206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Chemical &amp; Biological Lab</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2</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45.0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sz="1400">
                        <a:latin typeface="Arial" pitchFamily="34" charset="0"/>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30</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CTD Control Room</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2</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sz="1400" dirty="0">
                        <a:latin typeface="Arial" pitchFamily="34" charset="0"/>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6</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Geophysical Lab</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2</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50.0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sz="1400">
                        <a:latin typeface="Arial" pitchFamily="34" charset="0"/>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35</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Wet Lab</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2</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20.0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sz="1400">
                        <a:latin typeface="Arial" pitchFamily="34" charset="0"/>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12</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Computer Lab</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2</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20.0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sz="1400">
                        <a:latin typeface="Arial" pitchFamily="34" charset="0"/>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Meeting room</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2</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30.0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sz="1400">
                        <a:latin typeface="Arial" pitchFamily="34" charset="0"/>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16</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Total Lab Area</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a:t>
                      </a:r>
                      <a:r>
                        <a:rPr lang="en-GB" sz="1400" baseline="30000">
                          <a:solidFill>
                            <a:srgbClr val="002060"/>
                          </a:solidFill>
                          <a:latin typeface="Arial" pitchFamily="34" charset="0"/>
                          <a:ea typeface="Times New Roman"/>
                          <a:cs typeface="Arial" pitchFamily="34" charset="0"/>
                        </a:rPr>
                        <a:t>2</a:t>
                      </a: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175.0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sz="1400" dirty="0">
                        <a:latin typeface="Arial" pitchFamily="34" charset="0"/>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99</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20ft Container Capacity (Labs, Equipment or Storage)</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4</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1</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dirty="0">
                          <a:solidFill>
                            <a:srgbClr val="002060"/>
                          </a:solidFill>
                          <a:latin typeface="Arial" pitchFamily="34" charset="0"/>
                          <a:ea typeface="Times New Roman"/>
                          <a:cs typeface="Arial" pitchFamily="34" charset="0"/>
                        </a:rPr>
                        <a:t>Preservation/Cooling Room</a:t>
                      </a:r>
                      <a:endParaRPr lang="en-US" sz="1400" dirty="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[m2]</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2x10.0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Electrical workshop</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[m2]</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15.0</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Mechanical workshop</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[m2]</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15.0</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Transducers room at tank top</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[m2]</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50.0</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Accommodation (total)</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50</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41</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Class</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solidFill>
                            <a:srgbClr val="002060"/>
                          </a:solidFill>
                          <a:latin typeface="Arial" pitchFamily="34" charset="0"/>
                          <a:ea typeface="Times New Roman"/>
                          <a:cs typeface="Arial" pitchFamily="34" charset="0"/>
                        </a:rPr>
                        <a:t>IACS</a:t>
                      </a:r>
                      <a:endParaRPr lang="en-US" sz="1400" dirty="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Flag</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Greek</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Greek</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119575">
                <a:tc>
                  <a:txBody>
                    <a:bodyPr/>
                    <a:lstStyle/>
                    <a:p>
                      <a:pPr marL="0" marR="0">
                        <a:lnSpc>
                          <a:spcPct val="115000"/>
                        </a:lnSpc>
                        <a:spcBef>
                          <a:spcPts val="0"/>
                        </a:spcBef>
                        <a:spcAft>
                          <a:spcPts val="0"/>
                        </a:spcAft>
                      </a:pPr>
                      <a:r>
                        <a:rPr lang="en-GB" sz="1400" b="1">
                          <a:solidFill>
                            <a:srgbClr val="002060"/>
                          </a:solidFill>
                          <a:latin typeface="Arial" pitchFamily="34" charset="0"/>
                          <a:ea typeface="Times New Roman"/>
                          <a:cs typeface="Arial" pitchFamily="34" charset="0"/>
                        </a:rPr>
                        <a:t>Owner</a:t>
                      </a:r>
                      <a:endParaRPr lang="en-US" sz="1400">
                        <a:solidFill>
                          <a:srgbClr val="002060"/>
                        </a:solidFill>
                        <a:latin typeface="Arial" pitchFamily="34" charset="0"/>
                        <a:ea typeface="Times New Roman"/>
                        <a:cs typeface="Arial" pitchFamily="34" charset="0"/>
                      </a:endParaRPr>
                    </a:p>
                  </a:txBody>
                  <a:tcPr marL="28109" marR="2810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rgbClr val="002060"/>
                          </a:solidFill>
                          <a:latin typeface="Arial" pitchFamily="34" charset="0"/>
                          <a:ea typeface="Times New Roman"/>
                          <a:cs typeface="Arial" pitchFamily="34" charset="0"/>
                        </a:rPr>
                        <a:t>HCMR</a:t>
                      </a:r>
                      <a:endParaRPr lang="en-US" sz="1400">
                        <a:solidFill>
                          <a:srgbClr val="002060"/>
                        </a:solidFill>
                        <a:latin typeface="Arial" pitchFamily="34" charset="0"/>
                        <a:ea typeface="Times New Roman"/>
                        <a:cs typeface="Arial" pitchFamily="34" charset="0"/>
                      </a:endParaRPr>
                    </a:p>
                  </a:txBody>
                  <a:tcPr marL="28109" marR="2810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no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smtClean="0">
                          <a:solidFill>
                            <a:srgbClr val="002060"/>
                          </a:solidFill>
                          <a:latin typeface="Arial" pitchFamily="34" charset="0"/>
                          <a:ea typeface="Times New Roman"/>
                          <a:cs typeface="Arial" pitchFamily="34" charset="0"/>
                        </a:rPr>
                        <a:t>HCMR</a:t>
                      </a:r>
                      <a:endParaRPr lang="en-GB" sz="1400" dirty="0">
                        <a:solidFill>
                          <a:srgbClr val="002060"/>
                        </a:solidFill>
                        <a:latin typeface="Arial" pitchFamily="34" charset="0"/>
                        <a:ea typeface="Times New Roman"/>
                        <a:cs typeface="Arial" pitchFamily="34" charset="0"/>
                      </a:endParaRPr>
                    </a:p>
                  </a:txBody>
                  <a:tcPr marL="28109" marR="281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bl>
          </a:graphicData>
        </a:graphic>
      </p:graphicFrame>
      <p:sp>
        <p:nvSpPr>
          <p:cNvPr id="3" name="Rectangle 1"/>
          <p:cNvSpPr>
            <a:spLocks noChangeArrowheads="1"/>
          </p:cNvSpPr>
          <p:nvPr/>
        </p:nvSpPr>
        <p:spPr bwMode="auto">
          <a:xfrm>
            <a:off x="0" y="793249"/>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Main </a:t>
            </a:r>
            <a:r>
              <a:rPr kumimoji="0" lang="en-GB"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characteristics of the new vessel</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000125"/>
            <a:ext cx="9144000" cy="4236923"/>
          </a:xfrm>
          <a:prstGeom prst="rect">
            <a:avLst/>
          </a:prstGeom>
          <a:noFill/>
          <a:ln w="9525">
            <a:noFill/>
            <a:miter lim="800000"/>
            <a:headEnd/>
            <a:tailEnd/>
          </a:ln>
        </p:spPr>
      </p:pic>
      <p:sp>
        <p:nvSpPr>
          <p:cNvPr id="3" name="Rectangle 1"/>
          <p:cNvSpPr>
            <a:spLocks noChangeArrowheads="1"/>
          </p:cNvSpPr>
          <p:nvPr/>
        </p:nvSpPr>
        <p:spPr bwMode="auto">
          <a:xfrm>
            <a:off x="1043608" y="3068960"/>
            <a:ext cx="1907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b="1" dirty="0" smtClean="0">
                <a:solidFill>
                  <a:srgbClr val="002060"/>
                </a:solidFill>
                <a:latin typeface="Arial" pitchFamily="34" charset="0"/>
                <a:cs typeface="Arial" pitchFamily="34" charset="0"/>
              </a:rPr>
              <a:t>Deck 1</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Rectangle 1"/>
          <p:cNvSpPr>
            <a:spLocks noChangeArrowheads="1"/>
          </p:cNvSpPr>
          <p:nvPr/>
        </p:nvSpPr>
        <p:spPr bwMode="auto">
          <a:xfrm>
            <a:off x="1403648" y="2740858"/>
            <a:ext cx="1907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b="1" dirty="0" smtClean="0">
                <a:solidFill>
                  <a:srgbClr val="002060"/>
                </a:solidFill>
                <a:latin typeface="Arial" pitchFamily="34" charset="0"/>
                <a:cs typeface="Arial" pitchFamily="34" charset="0"/>
              </a:rPr>
              <a:t>Deck 2</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1"/>
          <p:cNvSpPr>
            <a:spLocks noChangeArrowheads="1"/>
          </p:cNvSpPr>
          <p:nvPr/>
        </p:nvSpPr>
        <p:spPr bwMode="auto">
          <a:xfrm>
            <a:off x="1872208" y="2380818"/>
            <a:ext cx="1907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b="1" dirty="0" smtClean="0">
                <a:solidFill>
                  <a:srgbClr val="002060"/>
                </a:solidFill>
                <a:latin typeface="Arial" pitchFamily="34" charset="0"/>
                <a:cs typeface="Arial" pitchFamily="34" charset="0"/>
              </a:rPr>
              <a:t>Deck 3</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1"/>
          <p:cNvSpPr>
            <a:spLocks noChangeArrowheads="1"/>
          </p:cNvSpPr>
          <p:nvPr/>
        </p:nvSpPr>
        <p:spPr bwMode="auto">
          <a:xfrm>
            <a:off x="2411760" y="2020778"/>
            <a:ext cx="1907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b="1" dirty="0" smtClean="0">
                <a:solidFill>
                  <a:srgbClr val="002060"/>
                </a:solidFill>
                <a:latin typeface="Arial" pitchFamily="34" charset="0"/>
                <a:cs typeface="Arial" pitchFamily="34" charset="0"/>
              </a:rPr>
              <a:t>Deck 4</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1"/>
          <p:cNvSpPr>
            <a:spLocks noChangeArrowheads="1"/>
          </p:cNvSpPr>
          <p:nvPr/>
        </p:nvSpPr>
        <p:spPr bwMode="auto">
          <a:xfrm>
            <a:off x="2880320" y="1556792"/>
            <a:ext cx="1907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b="1" dirty="0" smtClean="0">
                <a:solidFill>
                  <a:srgbClr val="002060"/>
                </a:solidFill>
                <a:latin typeface="Arial" pitchFamily="34" charset="0"/>
                <a:cs typeface="Arial" pitchFamily="34" charset="0"/>
              </a:rPr>
              <a:t>Deck 5</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8" name="Rectangle 1"/>
          <p:cNvSpPr>
            <a:spLocks noChangeArrowheads="1"/>
          </p:cNvSpPr>
          <p:nvPr/>
        </p:nvSpPr>
        <p:spPr bwMode="auto">
          <a:xfrm>
            <a:off x="0" y="793249"/>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Table 12. Main characteristics of the new vessel</a:t>
            </a:r>
            <a:endParaRPr kumimoji="0" lang="en-GB"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1.bmp"/>
          <p:cNvPicPr>
            <a:picLocks noChangeAspect="1"/>
          </p:cNvPicPr>
          <p:nvPr/>
        </p:nvPicPr>
        <p:blipFill>
          <a:blip r:embed="rId2" cstate="print"/>
          <a:stretch>
            <a:fillRect/>
          </a:stretch>
        </p:blipFill>
        <p:spPr>
          <a:xfrm>
            <a:off x="-324544" y="980728"/>
            <a:ext cx="5835109" cy="3024336"/>
          </a:xfrm>
          <a:prstGeom prst="rect">
            <a:avLst/>
          </a:prstGeom>
        </p:spPr>
      </p:pic>
      <p:pic>
        <p:nvPicPr>
          <p:cNvPr id="3" name="Picture 2" descr="body1.bmp"/>
          <p:cNvPicPr>
            <a:picLocks noChangeAspect="1"/>
          </p:cNvPicPr>
          <p:nvPr/>
        </p:nvPicPr>
        <p:blipFill>
          <a:blip r:embed="rId3" cstate="print"/>
          <a:stretch>
            <a:fillRect/>
          </a:stretch>
        </p:blipFill>
        <p:spPr>
          <a:xfrm>
            <a:off x="4247456" y="980728"/>
            <a:ext cx="5835109" cy="3024336"/>
          </a:xfrm>
          <a:prstGeom prst="rect">
            <a:avLst/>
          </a:prstGeom>
        </p:spPr>
      </p:pic>
      <p:pic>
        <p:nvPicPr>
          <p:cNvPr id="4" name="Picture 3" descr="body2.bmp"/>
          <p:cNvPicPr>
            <a:picLocks noChangeAspect="1"/>
          </p:cNvPicPr>
          <p:nvPr/>
        </p:nvPicPr>
        <p:blipFill>
          <a:blip r:embed="rId4" cstate="print"/>
          <a:stretch>
            <a:fillRect/>
          </a:stretch>
        </p:blipFill>
        <p:spPr>
          <a:xfrm>
            <a:off x="4247456" y="3501008"/>
            <a:ext cx="5835109" cy="3024336"/>
          </a:xfrm>
          <a:prstGeom prst="rect">
            <a:avLst/>
          </a:prstGeom>
        </p:spPr>
      </p:pic>
      <p:pic>
        <p:nvPicPr>
          <p:cNvPr id="5" name="Picture 4" descr="profile.bmp"/>
          <p:cNvPicPr>
            <a:picLocks noChangeAspect="1"/>
          </p:cNvPicPr>
          <p:nvPr/>
        </p:nvPicPr>
        <p:blipFill>
          <a:blip r:embed="rId5" cstate="print"/>
          <a:stretch>
            <a:fillRect/>
          </a:stretch>
        </p:blipFill>
        <p:spPr>
          <a:xfrm>
            <a:off x="-324544" y="3501008"/>
            <a:ext cx="5835109" cy="302433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8353" y="1022349"/>
            <a:ext cx="8744127" cy="5551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552" y="1412776"/>
          <a:ext cx="8136904" cy="4814844"/>
        </p:xfrm>
        <a:graphic>
          <a:graphicData uri="http://schemas.openxmlformats.org/drawingml/2006/table">
            <a:tbl>
              <a:tblPr/>
              <a:tblGrid>
                <a:gridCol w="504056"/>
                <a:gridCol w="7632848"/>
              </a:tblGrid>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solidFill>
                            <a:srgbClr val="002060"/>
                          </a:solidFill>
                          <a:latin typeface="Arial" pitchFamily="34" charset="0"/>
                          <a:ea typeface="Calibri"/>
                          <a:cs typeface="Arial" pitchFamily="34" charset="0"/>
                        </a:rPr>
                        <a:t>1</a:t>
                      </a:r>
                      <a:endParaRPr lang="en-US"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002060"/>
                          </a:solidFill>
                          <a:latin typeface="Arial" pitchFamily="34" charset="0"/>
                          <a:ea typeface="Times New Roman"/>
                          <a:cs typeface="Arial" pitchFamily="34" charset="0"/>
                        </a:rPr>
                        <a:t>ROV, 4500m rated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solidFill>
                            <a:srgbClr val="002060"/>
                          </a:solidFill>
                          <a:latin typeface="Arial" pitchFamily="34" charset="0"/>
                          <a:ea typeface="Calibri"/>
                          <a:cs typeface="Arial" pitchFamily="34" charset="0"/>
                        </a:rPr>
                        <a:t>2</a:t>
                      </a:r>
                      <a:endParaRPr lang="en-US"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002060"/>
                          </a:solidFill>
                          <a:latin typeface="Arial" pitchFamily="34" charset="0"/>
                          <a:ea typeface="Times New Roman"/>
                          <a:cs typeface="Arial" pitchFamily="34" charset="0"/>
                        </a:rPr>
                        <a:t>Deep water Multi beam 5000m, hull mounted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smtClean="0">
                          <a:solidFill>
                            <a:srgbClr val="002060"/>
                          </a:solidFill>
                          <a:latin typeface="Arial" pitchFamily="34" charset="0"/>
                          <a:ea typeface="Calibri"/>
                          <a:cs typeface="Arial" pitchFamily="34" charset="0"/>
                        </a:rPr>
                        <a:t>3</a:t>
                      </a:r>
                      <a:endParaRPr lang="en-GB"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a:solidFill>
                            <a:srgbClr val="002060"/>
                          </a:solidFill>
                          <a:latin typeface="Arial" pitchFamily="34" charset="0"/>
                          <a:ea typeface="Times New Roman"/>
                          <a:cs typeface="Arial" pitchFamily="34" charset="0"/>
                        </a:rPr>
                        <a:t>Shallow water Multi beam system (&lt;500 m), hull-mounted</a:t>
                      </a:r>
                      <a:endParaRPr lang="en-US" sz="1600">
                        <a:solidFill>
                          <a:srgbClr val="00206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smtClean="0">
                          <a:solidFill>
                            <a:srgbClr val="002060"/>
                          </a:solidFill>
                          <a:latin typeface="Arial" pitchFamily="34" charset="0"/>
                          <a:ea typeface="Calibri"/>
                          <a:cs typeface="Arial" pitchFamily="34" charset="0"/>
                        </a:rPr>
                        <a:t>4</a:t>
                      </a:r>
                      <a:endParaRPr lang="en-GB"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a:solidFill>
                            <a:srgbClr val="002060"/>
                          </a:solidFill>
                          <a:latin typeface="Arial" pitchFamily="34" charset="0"/>
                          <a:ea typeface="Times New Roman"/>
                          <a:cs typeface="Arial" pitchFamily="34" charset="0"/>
                        </a:rPr>
                        <a:t>Multi-Channel Seismic Reflection System</a:t>
                      </a:r>
                      <a:endParaRPr lang="en-US" sz="1600">
                        <a:solidFill>
                          <a:srgbClr val="00206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pPr>
                      <a:r>
                        <a:rPr lang="en-GB" sz="1600" dirty="0" smtClean="0">
                          <a:solidFill>
                            <a:srgbClr val="002060"/>
                          </a:solidFill>
                          <a:latin typeface="Arial" pitchFamily="34" charset="0"/>
                          <a:ea typeface="Calibri"/>
                          <a:cs typeface="Arial" pitchFamily="34" charset="0"/>
                        </a:rPr>
                        <a:t>5</a:t>
                      </a:r>
                      <a:endParaRPr lang="en-GB"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GB" sz="1600">
                          <a:solidFill>
                            <a:srgbClr val="002060"/>
                          </a:solidFill>
                          <a:latin typeface="Arial" pitchFamily="34" charset="0"/>
                          <a:ea typeface="Times New Roman"/>
                          <a:cs typeface="Arial" pitchFamily="34" charset="0"/>
                        </a:rPr>
                        <a:t>S</a:t>
                      </a:r>
                      <a:r>
                        <a:rPr lang="en-US" sz="1600">
                          <a:solidFill>
                            <a:srgbClr val="002060"/>
                          </a:solidFill>
                          <a:latin typeface="Arial" pitchFamily="34" charset="0"/>
                          <a:ea typeface="Times New Roman"/>
                          <a:cs typeface="Arial" pitchFamily="34" charset="0"/>
                        </a:rPr>
                        <a:t>ub-bottom profiler, hull-mounted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smtClean="0">
                          <a:solidFill>
                            <a:srgbClr val="002060"/>
                          </a:solidFill>
                          <a:latin typeface="Arial" pitchFamily="34" charset="0"/>
                          <a:ea typeface="Calibri"/>
                          <a:cs typeface="Arial" pitchFamily="34" charset="0"/>
                        </a:rPr>
                        <a:t>6</a:t>
                      </a:r>
                      <a:endParaRPr lang="en-GB"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rgbClr val="002060"/>
                          </a:solidFill>
                          <a:latin typeface="Arial" pitchFamily="34" charset="0"/>
                          <a:ea typeface="Times New Roman"/>
                          <a:cs typeface="Arial" pitchFamily="34" charset="0"/>
                        </a:rPr>
                        <a:t>Corer 15m long</a:t>
                      </a:r>
                      <a:r>
                        <a:rPr lang="en-US" sz="1600" dirty="0">
                          <a:solidFill>
                            <a:srgbClr val="002060"/>
                          </a:solidFill>
                          <a:latin typeface="Arial" pitchFamily="34" charset="0"/>
                          <a:ea typeface="Times New Roman"/>
                          <a:cs typeface="Arial" pitchFamily="34" charset="0"/>
                        </a:rPr>
                        <a:t>, Winch / </a:t>
                      </a:r>
                      <a:r>
                        <a:rPr lang="en-US" sz="1600" dirty="0" smtClean="0">
                          <a:solidFill>
                            <a:srgbClr val="002060"/>
                          </a:solidFill>
                          <a:latin typeface="Arial" pitchFamily="34" charset="0"/>
                          <a:ea typeface="Times New Roman"/>
                          <a:cs typeface="Arial" pitchFamily="34" charset="0"/>
                        </a:rPr>
                        <a:t>wire rope 6000 m </a:t>
                      </a:r>
                      <a:r>
                        <a:rPr lang="en-US" sz="1600" dirty="0">
                          <a:solidFill>
                            <a:srgbClr val="002060"/>
                          </a:solidFill>
                          <a:latin typeface="Arial" pitchFamily="34" charset="0"/>
                          <a:ea typeface="Times New Roman"/>
                          <a:cs typeface="Arial" pitchFamily="34" charset="0"/>
                        </a:rPr>
                        <a:t>long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smtClean="0">
                          <a:solidFill>
                            <a:srgbClr val="002060"/>
                          </a:solidFill>
                          <a:latin typeface="Arial" pitchFamily="34" charset="0"/>
                          <a:ea typeface="Calibri"/>
                          <a:cs typeface="Arial" pitchFamily="34" charset="0"/>
                        </a:rPr>
                        <a:t>7</a:t>
                      </a:r>
                      <a:endParaRPr lang="en-GB"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a:solidFill>
                            <a:srgbClr val="002060"/>
                          </a:solidFill>
                          <a:latin typeface="Arial" pitchFamily="34" charset="0"/>
                          <a:ea typeface="Times New Roman"/>
                          <a:cs typeface="Arial" pitchFamily="34" charset="0"/>
                        </a:rPr>
                        <a:t>CPT</a:t>
                      </a:r>
                      <a:r>
                        <a:rPr lang="en-US" sz="1600">
                          <a:solidFill>
                            <a:srgbClr val="002060"/>
                          </a:solidFill>
                          <a:latin typeface="Arial" pitchFamily="34" charset="0"/>
                          <a:ea typeface="Times New Roman"/>
                          <a:cs typeface="Arial" pitchFamily="34" charset="0"/>
                        </a:rPr>
                        <a:t> in-situ geotechnical measurements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solidFill>
                            <a:srgbClr val="002060"/>
                          </a:solidFill>
                          <a:latin typeface="Arial" pitchFamily="34" charset="0"/>
                          <a:ea typeface="Calibri"/>
                          <a:cs typeface="Arial" pitchFamily="34" charset="0"/>
                        </a:rPr>
                        <a:t>8</a:t>
                      </a:r>
                      <a:endParaRPr lang="en-US"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002060"/>
                          </a:solidFill>
                          <a:latin typeface="Arial" pitchFamily="34" charset="0"/>
                          <a:ea typeface="Times New Roman"/>
                          <a:cs typeface="Arial" pitchFamily="34" charset="0"/>
                        </a:rPr>
                        <a:t>ADCP hull mounted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smtClean="0">
                          <a:solidFill>
                            <a:srgbClr val="002060"/>
                          </a:solidFill>
                          <a:latin typeface="Arial" pitchFamily="34" charset="0"/>
                          <a:ea typeface="Calibri"/>
                          <a:cs typeface="Arial" pitchFamily="34" charset="0"/>
                        </a:rPr>
                        <a:t>9</a:t>
                      </a:r>
                      <a:endParaRPr lang="en-GB"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rgbClr val="002060"/>
                          </a:solidFill>
                          <a:latin typeface="Arial" pitchFamily="34" charset="0"/>
                          <a:ea typeface="Times New Roman"/>
                          <a:cs typeface="Arial" pitchFamily="34" charset="0"/>
                        </a:rPr>
                        <a:t>CTD</a:t>
                      </a:r>
                      <a:r>
                        <a:rPr lang="en-US" sz="1600" dirty="0">
                          <a:solidFill>
                            <a:srgbClr val="002060"/>
                          </a:solidFill>
                          <a:latin typeface="Arial" pitchFamily="34" charset="0"/>
                          <a:ea typeface="Times New Roman"/>
                          <a:cs typeface="Arial" pitchFamily="34" charset="0"/>
                        </a:rPr>
                        <a:t>, rosette, </a:t>
                      </a:r>
                      <a:r>
                        <a:rPr lang="en-US" sz="1600" dirty="0" smtClean="0">
                          <a:solidFill>
                            <a:srgbClr val="002060"/>
                          </a:solidFill>
                          <a:latin typeface="Arial" pitchFamily="34" charset="0"/>
                          <a:ea typeface="Times New Roman"/>
                          <a:cs typeface="Arial" pitchFamily="34" charset="0"/>
                        </a:rPr>
                        <a:t>24 </a:t>
                      </a:r>
                      <a:r>
                        <a:rPr lang="en-US" sz="1600" dirty="0">
                          <a:solidFill>
                            <a:srgbClr val="002060"/>
                          </a:solidFill>
                          <a:latin typeface="Arial" pitchFamily="34" charset="0"/>
                          <a:ea typeface="Times New Roman"/>
                          <a:cs typeface="Arial" pitchFamily="34" charset="0"/>
                        </a:rPr>
                        <a:t>bottles, winch / tow cable </a:t>
                      </a:r>
                      <a:r>
                        <a:rPr lang="en-US" sz="1600" dirty="0" smtClean="0">
                          <a:solidFill>
                            <a:srgbClr val="002060"/>
                          </a:solidFill>
                          <a:latin typeface="Arial" pitchFamily="34" charset="0"/>
                          <a:ea typeface="Times New Roman"/>
                          <a:cs typeface="Arial" pitchFamily="34" charset="0"/>
                        </a:rPr>
                        <a:t>6000 m</a:t>
                      </a:r>
                      <a:endParaRPr lang="en-US" sz="1600" dirty="0">
                        <a:solidFill>
                          <a:srgbClr val="00206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solidFill>
                            <a:srgbClr val="002060"/>
                          </a:solidFill>
                          <a:latin typeface="Arial" pitchFamily="34" charset="0"/>
                          <a:ea typeface="Calibri"/>
                          <a:cs typeface="Arial" pitchFamily="34" charset="0"/>
                        </a:rPr>
                        <a:t>10</a:t>
                      </a:r>
                      <a:endParaRPr lang="en-US"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smtClean="0">
                          <a:solidFill>
                            <a:srgbClr val="002060"/>
                          </a:solidFill>
                          <a:latin typeface="Arial" pitchFamily="34" charset="0"/>
                          <a:ea typeface="+mn-ea"/>
                          <a:cs typeface="Arial" pitchFamily="34" charset="0"/>
                        </a:rPr>
                        <a:t>Chemical, biological and &amp; wet Laboratories equipment: </a:t>
                      </a:r>
                      <a:r>
                        <a:rPr lang="en-GB" sz="1600" kern="1200" dirty="0" smtClean="0">
                          <a:solidFill>
                            <a:srgbClr val="002060"/>
                          </a:solidFill>
                          <a:latin typeface="Arial" pitchFamily="34" charset="0"/>
                          <a:ea typeface="+mn-ea"/>
                          <a:cs typeface="Arial" pitchFamily="34" charset="0"/>
                        </a:rPr>
                        <a:t>fume hoods, clean bench, </a:t>
                      </a:r>
                      <a:r>
                        <a:rPr lang="en-GB" sz="1600" kern="1200" dirty="0" err="1" smtClean="0">
                          <a:solidFill>
                            <a:srgbClr val="002060"/>
                          </a:solidFill>
                          <a:latin typeface="Arial" pitchFamily="34" charset="0"/>
                          <a:ea typeface="+mn-ea"/>
                          <a:cs typeface="Arial" pitchFamily="34" charset="0"/>
                        </a:rPr>
                        <a:t>Milli</a:t>
                      </a:r>
                      <a:r>
                        <a:rPr lang="en-GB" sz="1600" kern="1200" dirty="0" smtClean="0">
                          <a:solidFill>
                            <a:srgbClr val="002060"/>
                          </a:solidFill>
                          <a:latin typeface="Arial" pitchFamily="34" charset="0"/>
                          <a:ea typeface="+mn-ea"/>
                          <a:cs typeface="Arial" pitchFamily="34" charset="0"/>
                        </a:rPr>
                        <a:t>-Q, centrifuge, spectrometer, chromatograph, nutrients analyzer etc.</a:t>
                      </a:r>
                      <a:endParaRPr lang="en-US" sz="1600" dirty="0">
                        <a:solidFill>
                          <a:srgbClr val="00206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solidFill>
                            <a:srgbClr val="002060"/>
                          </a:solidFill>
                          <a:latin typeface="Arial" pitchFamily="34" charset="0"/>
                          <a:ea typeface="Calibri"/>
                          <a:cs typeface="Arial" pitchFamily="34" charset="0"/>
                        </a:rPr>
                        <a:t>11</a:t>
                      </a:r>
                      <a:endParaRPr lang="en-US"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002060"/>
                          </a:solidFill>
                          <a:latin typeface="Arial" pitchFamily="34" charset="0"/>
                          <a:ea typeface="Times New Roman"/>
                          <a:cs typeface="Arial" pitchFamily="34" charset="0"/>
                        </a:rPr>
                        <a:t>Deep tow DSS positioning system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solidFill>
                            <a:srgbClr val="002060"/>
                          </a:solidFill>
                          <a:latin typeface="Arial" pitchFamily="34" charset="0"/>
                          <a:ea typeface="Calibri"/>
                          <a:cs typeface="Arial" pitchFamily="34" charset="0"/>
                        </a:rPr>
                        <a:t>12</a:t>
                      </a:r>
                      <a:endParaRPr lang="en-US"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002060"/>
                          </a:solidFill>
                          <a:latin typeface="Arial" pitchFamily="34" charset="0"/>
                          <a:ea typeface="Times New Roman"/>
                          <a:cs typeface="Arial" pitchFamily="34" charset="0"/>
                        </a:rPr>
                        <a:t>Multi-net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501">
                <a:tc>
                  <a:txBody>
                    <a:bodyPr/>
                    <a:lstStyle/>
                    <a:p>
                      <a:pPr marL="0" marR="0" lvl="0" indent="0">
                        <a:lnSpc>
                          <a:spcPct val="115000"/>
                        </a:lnSpc>
                        <a:spcBef>
                          <a:spcPts val="200"/>
                        </a:spcBef>
                        <a:spcAft>
                          <a:spcPts val="200"/>
                        </a:spcAft>
                        <a:buFont typeface="+mj-l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smtClean="0">
                          <a:solidFill>
                            <a:srgbClr val="002060"/>
                          </a:solidFill>
                          <a:latin typeface="Arial" pitchFamily="34" charset="0"/>
                          <a:ea typeface="Calibri"/>
                          <a:cs typeface="Arial" pitchFamily="34" charset="0"/>
                        </a:rPr>
                        <a:t>13</a:t>
                      </a:r>
                      <a:endParaRPr lang="en-GB" sz="1600" dirty="0">
                        <a:solidFill>
                          <a:srgbClr val="00206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dirty="0">
                          <a:solidFill>
                            <a:srgbClr val="002060"/>
                          </a:solidFill>
                          <a:latin typeface="Arial" pitchFamily="34" charset="0"/>
                          <a:ea typeface="Times New Roman"/>
                          <a:cs typeface="Arial" pitchFamily="34" charset="0"/>
                        </a:rPr>
                        <a:t>Two </a:t>
                      </a:r>
                      <a:r>
                        <a:rPr lang="en-US" sz="1600" dirty="0">
                          <a:solidFill>
                            <a:srgbClr val="002060"/>
                          </a:solidFill>
                          <a:latin typeface="Arial" pitchFamily="34" charset="0"/>
                          <a:ea typeface="Times New Roman"/>
                          <a:cs typeface="Arial" pitchFamily="34" charset="0"/>
                        </a:rPr>
                        <a:t>winches, 12 tones capacity each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0" y="836712"/>
            <a:ext cx="9144000" cy="369332"/>
          </a:xfrm>
          <a:prstGeom prst="rect">
            <a:avLst/>
          </a:prstGeom>
        </p:spPr>
        <p:txBody>
          <a:bodyPr wrap="square">
            <a:spAutoFit/>
          </a:bodyPr>
          <a:lstStyle/>
          <a:p>
            <a:pPr algn="ctr"/>
            <a:r>
              <a:rPr lang="en-GB" b="1" dirty="0" smtClean="0">
                <a:solidFill>
                  <a:srgbClr val="002060"/>
                </a:solidFill>
              </a:rPr>
              <a:t>Scientific / Research Equipment – 10-15 M</a:t>
            </a:r>
            <a:r>
              <a:rPr lang="el-GR" b="1" dirty="0" smtClean="0">
                <a:solidFill>
                  <a:srgbClr val="002060"/>
                </a:solidFill>
              </a:rPr>
              <a:t>€</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emps-beaupre-5.jpg"/>
          <p:cNvPicPr>
            <a:picLocks noChangeAspect="1"/>
          </p:cNvPicPr>
          <p:nvPr/>
        </p:nvPicPr>
        <p:blipFill>
          <a:blip r:embed="rId2" cstate="print"/>
          <a:stretch>
            <a:fillRect/>
          </a:stretch>
        </p:blipFill>
        <p:spPr>
          <a:xfrm>
            <a:off x="0" y="793194"/>
            <a:ext cx="9144000" cy="6092190"/>
          </a:xfrm>
          <a:prstGeom prst="rect">
            <a:avLst/>
          </a:prstGeom>
        </p:spPr>
      </p:pic>
      <p:sp>
        <p:nvSpPr>
          <p:cNvPr id="4" name="Rectangle 3"/>
          <p:cNvSpPr/>
          <p:nvPr/>
        </p:nvSpPr>
        <p:spPr>
          <a:xfrm>
            <a:off x="6084168" y="1196752"/>
            <a:ext cx="2300630" cy="369332"/>
          </a:xfrm>
          <a:prstGeom prst="rect">
            <a:avLst/>
          </a:prstGeom>
        </p:spPr>
        <p:txBody>
          <a:bodyPr wrap="none">
            <a:spAutoFit/>
          </a:bodyPr>
          <a:lstStyle/>
          <a:p>
            <a:r>
              <a:rPr lang="en-GB" dirty="0" err="1" smtClean="0">
                <a:solidFill>
                  <a:srgbClr val="002060"/>
                </a:solidFill>
              </a:rPr>
              <a:t>Beautemps</a:t>
            </a:r>
            <a:r>
              <a:rPr lang="en-GB" dirty="0" smtClean="0">
                <a:solidFill>
                  <a:srgbClr val="002060"/>
                </a:solidFill>
              </a:rPr>
              <a:t>-Beaupre</a:t>
            </a:r>
            <a:endParaRPr lang="en-GB" dirty="0">
              <a:solidFill>
                <a:srgbClr val="002060"/>
              </a:solidFill>
            </a:endParaRPr>
          </a:p>
        </p:txBody>
      </p:sp>
      <p:pic>
        <p:nvPicPr>
          <p:cNvPr id="2" name="Picture 1" descr="DSCN0013.JPG"/>
          <p:cNvPicPr>
            <a:picLocks noChangeAspect="1"/>
          </p:cNvPicPr>
          <p:nvPr/>
        </p:nvPicPr>
        <p:blipFill>
          <a:blip r:embed="rId3" cstate="print"/>
          <a:stretch>
            <a:fillRect/>
          </a:stretch>
        </p:blipFill>
        <p:spPr>
          <a:xfrm>
            <a:off x="0" y="1412777"/>
            <a:ext cx="4083917" cy="5445223"/>
          </a:xfrm>
          <a:prstGeom prst="rect">
            <a:avLst/>
          </a:prstGeom>
        </p:spPr>
      </p:pic>
      <p:sp>
        <p:nvSpPr>
          <p:cNvPr id="6" name="Rectangle 5"/>
          <p:cNvSpPr/>
          <p:nvPr/>
        </p:nvSpPr>
        <p:spPr>
          <a:xfrm>
            <a:off x="0" y="836712"/>
            <a:ext cx="9144000" cy="369332"/>
          </a:xfrm>
          <a:prstGeom prst="rect">
            <a:avLst/>
          </a:prstGeom>
        </p:spPr>
        <p:txBody>
          <a:bodyPr wrap="square">
            <a:spAutoFit/>
          </a:bodyPr>
          <a:lstStyle/>
          <a:p>
            <a:pPr algn="ctr"/>
            <a:r>
              <a:rPr lang="en-GB" b="1" dirty="0" smtClean="0">
                <a:solidFill>
                  <a:srgbClr val="002060"/>
                </a:solidFill>
              </a:rPr>
              <a:t>CTD / Rosette Deployment</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97 rings around the corer.JPG"/>
          <p:cNvPicPr>
            <a:picLocks noChangeAspect="1"/>
          </p:cNvPicPr>
          <p:nvPr/>
        </p:nvPicPr>
        <p:blipFill>
          <a:blip r:embed="rId2" cstate="print"/>
          <a:stretch>
            <a:fillRect/>
          </a:stretch>
        </p:blipFill>
        <p:spPr>
          <a:xfrm>
            <a:off x="2123728" y="980728"/>
            <a:ext cx="3780420" cy="5040560"/>
          </a:xfrm>
          <a:prstGeom prst="rect">
            <a:avLst/>
          </a:prstGeom>
        </p:spPr>
      </p:pic>
      <p:pic>
        <p:nvPicPr>
          <p:cNvPr id="2" name="Picture 1" descr="2084 MD corer.JPG"/>
          <p:cNvPicPr>
            <a:picLocks noChangeAspect="1"/>
          </p:cNvPicPr>
          <p:nvPr/>
        </p:nvPicPr>
        <p:blipFill>
          <a:blip r:embed="rId3" cstate="print"/>
          <a:stretch>
            <a:fillRect/>
          </a:stretch>
        </p:blipFill>
        <p:spPr>
          <a:xfrm>
            <a:off x="-1404664" y="980728"/>
            <a:ext cx="3759882" cy="5013176"/>
          </a:xfrm>
          <a:prstGeom prst="rect">
            <a:avLst/>
          </a:prstGeom>
        </p:spPr>
      </p:pic>
      <p:pic>
        <p:nvPicPr>
          <p:cNvPr id="8" name="Picture 7" descr="2101 corer horizontally.JPG"/>
          <p:cNvPicPr>
            <a:picLocks noChangeAspect="1"/>
          </p:cNvPicPr>
          <p:nvPr/>
        </p:nvPicPr>
        <p:blipFill>
          <a:blip r:embed="rId4" cstate="print"/>
          <a:stretch>
            <a:fillRect/>
          </a:stretch>
        </p:blipFill>
        <p:spPr>
          <a:xfrm>
            <a:off x="6084168" y="980728"/>
            <a:ext cx="3780420" cy="5040560"/>
          </a:xfrm>
          <a:prstGeom prst="rect">
            <a:avLst/>
          </a:prstGeom>
        </p:spPr>
      </p:pic>
      <p:sp>
        <p:nvSpPr>
          <p:cNvPr id="6" name="Rectangle 5"/>
          <p:cNvSpPr/>
          <p:nvPr/>
        </p:nvSpPr>
        <p:spPr>
          <a:xfrm>
            <a:off x="0" y="548680"/>
            <a:ext cx="9144000" cy="369332"/>
          </a:xfrm>
          <a:prstGeom prst="rect">
            <a:avLst/>
          </a:prstGeom>
        </p:spPr>
        <p:txBody>
          <a:bodyPr wrap="square">
            <a:spAutoFit/>
          </a:bodyPr>
          <a:lstStyle/>
          <a:p>
            <a:pPr algn="ctr"/>
            <a:r>
              <a:rPr lang="en-GB" b="1" dirty="0" smtClean="0">
                <a:solidFill>
                  <a:srgbClr val="002060"/>
                </a:solidFill>
              </a:rPr>
              <a:t>Coring from a side-frame</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03784"/>
            <a:ext cx="9144000" cy="3450431"/>
          </a:xfrm>
          <a:prstGeom prst="rect">
            <a:avLst/>
          </a:prstGeom>
        </p:spPr>
      </p:pic>
    </p:spTree>
    <p:extLst>
      <p:ext uri="{BB962C8B-B14F-4D97-AF65-F5344CB8AC3E}">
        <p14:creationId xmlns:p14="http://schemas.microsoft.com/office/powerpoint/2010/main" val="3944147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04 corer on rings.JPG"/>
          <p:cNvPicPr>
            <a:picLocks noChangeAspect="1"/>
          </p:cNvPicPr>
          <p:nvPr/>
        </p:nvPicPr>
        <p:blipFill>
          <a:blip r:embed="rId2" cstate="print"/>
          <a:stretch>
            <a:fillRect/>
          </a:stretch>
        </p:blipFill>
        <p:spPr>
          <a:xfrm>
            <a:off x="1475656" y="1340768"/>
            <a:ext cx="6205696" cy="4654272"/>
          </a:xfrm>
          <a:prstGeom prst="rect">
            <a:avLst/>
          </a:prstGeom>
        </p:spPr>
      </p:pic>
      <p:sp>
        <p:nvSpPr>
          <p:cNvPr id="3" name="Rectangle 2"/>
          <p:cNvSpPr/>
          <p:nvPr/>
        </p:nvSpPr>
        <p:spPr>
          <a:xfrm>
            <a:off x="0" y="548680"/>
            <a:ext cx="9144000" cy="369332"/>
          </a:xfrm>
          <a:prstGeom prst="rect">
            <a:avLst/>
          </a:prstGeom>
        </p:spPr>
        <p:txBody>
          <a:bodyPr wrap="square">
            <a:spAutoFit/>
          </a:bodyPr>
          <a:lstStyle/>
          <a:p>
            <a:pPr algn="ctr"/>
            <a:r>
              <a:rPr lang="en-GB" b="1" dirty="0" smtClean="0">
                <a:solidFill>
                  <a:srgbClr val="002060"/>
                </a:solidFill>
              </a:rPr>
              <a:t>Coring from a side-frame</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5536" y="1268760"/>
          <a:ext cx="8280920" cy="5349906"/>
        </p:xfrm>
        <a:graphic>
          <a:graphicData uri="http://schemas.openxmlformats.org/drawingml/2006/table">
            <a:tbl>
              <a:tblPr/>
              <a:tblGrid>
                <a:gridCol w="360041"/>
                <a:gridCol w="504056"/>
                <a:gridCol w="4248472"/>
                <a:gridCol w="936104"/>
                <a:gridCol w="864096"/>
                <a:gridCol w="720080"/>
                <a:gridCol w="648071"/>
              </a:tblGrid>
              <a:tr h="132368">
                <a:tc>
                  <a:txBody>
                    <a:bodyPr/>
                    <a:lstStyle/>
                    <a:p>
                      <a:pPr marL="0" marR="0" algn="r">
                        <a:lnSpc>
                          <a:spcPct val="115000"/>
                        </a:lnSpc>
                        <a:spcBef>
                          <a:spcPts val="0"/>
                        </a:spcBef>
                        <a:spcAft>
                          <a:spcPts val="0"/>
                        </a:spcAft>
                      </a:pP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b="1" i="0">
                        <a:solidFill>
                          <a:srgbClr val="002060"/>
                        </a:solidFill>
                        <a:latin typeface="Calibri"/>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1" i="0" dirty="0" smtClean="0">
                          <a:solidFill>
                            <a:srgbClr val="002060"/>
                          </a:solidFill>
                          <a:latin typeface="+mn-lt"/>
                          <a:ea typeface="Times New Roman"/>
                          <a:cs typeface="Times New Roman"/>
                        </a:rPr>
                        <a:t>PROJECT NAME:    </a:t>
                      </a:r>
                      <a:r>
                        <a:rPr lang="en-GB" sz="1200" b="1" i="0" u="sng" dirty="0" smtClean="0">
                          <a:solidFill>
                            <a:srgbClr val="002060"/>
                          </a:solidFill>
                          <a:latin typeface="+mn-lt"/>
                          <a:ea typeface="Times New Roman"/>
                          <a:cs typeface="Times New Roman"/>
                        </a:rPr>
                        <a:t>New Research Ship</a:t>
                      </a:r>
                      <a:endParaRPr lang="en-US" sz="1200" b="1" i="0" dirty="0" smtClean="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b="1" i="0" dirty="0" smtClean="0">
                          <a:solidFill>
                            <a:srgbClr val="002060"/>
                          </a:solidFill>
                          <a:latin typeface="+mn-lt"/>
                          <a:ea typeface="Times New Roman"/>
                          <a:cs typeface="Times New Roman"/>
                        </a:rPr>
                        <a:t>CONSTRUCTION PERIOD</a:t>
                      </a:r>
                      <a:endParaRPr lang="en-US" sz="1200" b="1" i="0" dirty="0" smtClean="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dirty="0">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b="1" i="0" dirty="0" smtClean="0">
                          <a:solidFill>
                            <a:srgbClr val="002060"/>
                          </a:solidFill>
                          <a:latin typeface="+mn-lt"/>
                          <a:ea typeface="Times New Roman"/>
                          <a:cs typeface="Times New Roman"/>
                        </a:rPr>
                        <a:t>COST</a:t>
                      </a:r>
                      <a:endParaRPr lang="en-US" sz="1200" b="1" i="0" dirty="0" smtClean="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200" dirty="0">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368">
                <a:tc>
                  <a:txBody>
                    <a:bodyPr/>
                    <a:lstStyle/>
                    <a:p>
                      <a:pPr marL="0" marR="0" algn="r">
                        <a:lnSpc>
                          <a:spcPct val="115000"/>
                        </a:lnSpc>
                        <a:spcBef>
                          <a:spcPts val="0"/>
                        </a:spcBef>
                        <a:spcAft>
                          <a:spcPts val="0"/>
                        </a:spcAft>
                      </a:pP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i="0">
                        <a:solidFill>
                          <a:srgbClr val="002060"/>
                        </a:solidFill>
                        <a:latin typeface="Calibri"/>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i="0" dirty="0" smtClean="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i="0" dirty="0" smtClean="0">
                          <a:solidFill>
                            <a:srgbClr val="002060"/>
                          </a:solidFill>
                          <a:latin typeface="+mn-lt"/>
                          <a:ea typeface="Times New Roman"/>
                          <a:cs typeface="Times New Roman"/>
                        </a:rPr>
                        <a:t>START</a:t>
                      </a:r>
                      <a:endParaRPr lang="en-US" sz="1200"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i="0" dirty="0" smtClean="0">
                          <a:solidFill>
                            <a:srgbClr val="002060"/>
                          </a:solidFill>
                          <a:latin typeface="+mn-lt"/>
                          <a:ea typeface="Times New Roman"/>
                          <a:cs typeface="Times New Roman"/>
                        </a:rPr>
                        <a:t>END</a:t>
                      </a:r>
                      <a:endParaRPr lang="en-US" sz="1200"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i="0" dirty="0" smtClean="0">
                          <a:solidFill>
                            <a:srgbClr val="002060"/>
                          </a:solidFill>
                          <a:latin typeface="+mn-lt"/>
                          <a:ea typeface="Times New Roman"/>
                          <a:cs typeface="Times New Roman"/>
                        </a:rPr>
                        <a:t>M€</a:t>
                      </a:r>
                      <a:endParaRPr lang="en-US" sz="1200" i="0" dirty="0" smtClean="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i="0" dirty="0" smtClean="0">
                          <a:solidFill>
                            <a:srgbClr val="002060"/>
                          </a:solidFill>
                          <a:latin typeface="+mn-lt"/>
                          <a:ea typeface="Times New Roman"/>
                          <a:cs typeface="Times New Roman"/>
                        </a:rPr>
                        <a:t>%</a:t>
                      </a:r>
                      <a:endParaRPr lang="en-US" sz="1200" i="0" dirty="0" smtClean="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368">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1</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b="1" i="0">
                        <a:solidFill>
                          <a:srgbClr val="002060"/>
                        </a:solidFill>
                        <a:latin typeface="Calibri"/>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i="0" dirty="0">
                          <a:solidFill>
                            <a:srgbClr val="002060"/>
                          </a:solidFill>
                          <a:latin typeface="Calibri"/>
                          <a:ea typeface="Times New Roman"/>
                          <a:cs typeface="Times New Roman"/>
                        </a:rPr>
                        <a:t> Initial Design</a:t>
                      </a:r>
                      <a:endParaRPr lang="en-US" sz="1200" b="1" i="0" dirty="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M1</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M26</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smtClean="0">
                          <a:solidFill>
                            <a:srgbClr val="002060"/>
                          </a:solidFill>
                          <a:latin typeface="Calibri"/>
                          <a:ea typeface="Times New Roman"/>
                          <a:cs typeface="Times New Roman"/>
                        </a:rPr>
                        <a:t>1,5</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a:solidFill>
                            <a:srgbClr val="002060"/>
                          </a:solidFill>
                          <a:latin typeface="Calibri"/>
                          <a:ea typeface="Times New Roman"/>
                          <a:cs typeface="Times New Roman"/>
                        </a:rPr>
                        <a:t>3.3%</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35">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1.1</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dirty="0">
                          <a:solidFill>
                            <a:srgbClr val="002060"/>
                          </a:solidFill>
                          <a:latin typeface="Calibri"/>
                          <a:ea typeface="Times New Roman"/>
                          <a:cs typeface="Times New Roman"/>
                        </a:rPr>
                        <a:t>Basic Research - Concept Design</a:t>
                      </a:r>
                      <a:endParaRPr lang="en-US" sz="1200" i="0" dirty="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1.2</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Preliminary Design</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1.3</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Contract design</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1.4</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Technical Specification</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9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1.5</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Call for tenders (Including Preparation, Elaboration, Evaluation)</a:t>
                      </a:r>
                      <a:endParaRPr lang="en-US" sz="1200" i="0">
                        <a:solidFill>
                          <a:srgbClr val="002060"/>
                        </a:solidFill>
                        <a:latin typeface="Arial"/>
                        <a:ea typeface="Times New Roman"/>
                        <a:cs typeface="Times New Roman"/>
                      </a:endParaRPr>
                    </a:p>
                  </a:txBody>
                  <a:tcPr marL="47087" marR="4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8">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2</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 </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Contract signature</a:t>
                      </a:r>
                      <a:endParaRPr lang="en-US" sz="1200" b="1" i="0">
                        <a:solidFill>
                          <a:srgbClr val="002060"/>
                        </a:solidFill>
                        <a:latin typeface="Arial"/>
                        <a:ea typeface="Times New Roman"/>
                        <a:cs typeface="Times New Roman"/>
                      </a:endParaRPr>
                    </a:p>
                  </a:txBody>
                  <a:tcPr marL="47087" marR="470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M26</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M30</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b="1" i="0">
                          <a:solidFill>
                            <a:srgbClr val="002060"/>
                          </a:solidFill>
                          <a:latin typeface="Calibri"/>
                          <a:ea typeface="Times New Roman"/>
                          <a:cs typeface="Times New Roman"/>
                        </a:rPr>
                        <a:t> </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b="1" i="0" dirty="0">
                          <a:solidFill>
                            <a:srgbClr val="002060"/>
                          </a:solidFill>
                          <a:latin typeface="Calibri"/>
                          <a:ea typeface="Times New Roman"/>
                          <a:cs typeface="Times New Roman"/>
                        </a:rPr>
                        <a:t> </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99">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3</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 </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Ship's construction</a:t>
                      </a:r>
                      <a:endParaRPr lang="en-US" sz="1200" b="1" i="0">
                        <a:solidFill>
                          <a:srgbClr val="002060"/>
                        </a:solidFill>
                        <a:latin typeface="Arial"/>
                        <a:ea typeface="Times New Roman"/>
                        <a:cs typeface="Times New Roman"/>
                      </a:endParaRPr>
                    </a:p>
                  </a:txBody>
                  <a:tcPr marL="47087" marR="470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M30</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M60</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smtClean="0">
                          <a:solidFill>
                            <a:srgbClr val="002060"/>
                          </a:solidFill>
                          <a:latin typeface="Calibri"/>
                          <a:ea typeface="Times New Roman"/>
                          <a:cs typeface="Times New Roman"/>
                        </a:rPr>
                        <a:t>38</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a:solidFill>
                            <a:srgbClr val="002060"/>
                          </a:solidFill>
                          <a:latin typeface="Calibri"/>
                          <a:ea typeface="Times New Roman"/>
                          <a:cs typeface="Times New Roman"/>
                        </a:rPr>
                        <a:t>83.5%</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3.1</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Structures</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3.3</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Propulsion</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3.3</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Electrical</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3.4</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Electronics &amp; Navigation</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3.5</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Auxiliary Systems</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99">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3.6</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Outfit &amp; Furnishings</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99">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3.7</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Research Equipment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3.8</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Test &amp; Trials</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3.9</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Ship's Delivery</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062">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3.10</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Training of the crew / ship's Technicians</a:t>
                      </a:r>
                      <a:endParaRPr lang="en-US" sz="1200" i="0">
                        <a:solidFill>
                          <a:srgbClr val="002060"/>
                        </a:solidFill>
                        <a:latin typeface="Arial"/>
                        <a:ea typeface="Times New Roman"/>
                        <a:cs typeface="Times New Roman"/>
                      </a:endParaRPr>
                    </a:p>
                  </a:txBody>
                  <a:tcPr marL="47087" marR="47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33">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4</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 </a:t>
                      </a:r>
                      <a:endParaRPr lang="en-US" sz="1200" b="1"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Portable Research Equipment </a:t>
                      </a:r>
                      <a:endParaRPr lang="en-US" sz="1200" b="1" i="0">
                        <a:solidFill>
                          <a:srgbClr val="002060"/>
                        </a:solidFill>
                        <a:latin typeface="Arial"/>
                        <a:ea typeface="Times New Roman"/>
                        <a:cs typeface="Times New Roman"/>
                      </a:endParaRPr>
                    </a:p>
                  </a:txBody>
                  <a:tcPr marL="47087" marR="470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M58</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M60</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smtClean="0">
                          <a:solidFill>
                            <a:srgbClr val="002060"/>
                          </a:solidFill>
                          <a:latin typeface="Calibri"/>
                          <a:ea typeface="Times New Roman"/>
                          <a:cs typeface="Times New Roman"/>
                        </a:rPr>
                        <a:t>5</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a:solidFill>
                            <a:srgbClr val="002060"/>
                          </a:solidFill>
                          <a:latin typeface="Calibri"/>
                          <a:ea typeface="Times New Roman"/>
                          <a:cs typeface="Times New Roman"/>
                        </a:rPr>
                        <a:t>11.0%</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67">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4.1</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ROV + umbilical winch</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99">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i="0">
                          <a:solidFill>
                            <a:srgbClr val="002060"/>
                          </a:solidFill>
                          <a:latin typeface="Calibri"/>
                          <a:ea typeface="Times New Roman"/>
                          <a:cs typeface="Times New Roman"/>
                        </a:rPr>
                        <a:t>4.2</a:t>
                      </a:r>
                      <a:endParaRPr lang="en-US" sz="1200"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Portable container workshops</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i="0">
                          <a:solidFill>
                            <a:srgbClr val="002060"/>
                          </a:solidFill>
                          <a:latin typeface="Calibri"/>
                          <a:ea typeface="Times New Roman"/>
                          <a:cs typeface="Times New Roman"/>
                        </a:rPr>
                        <a:t> </a:t>
                      </a:r>
                      <a:endParaRPr lang="en-US" sz="1200"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99">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5</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 </a:t>
                      </a:r>
                      <a:endParaRPr lang="en-US" sz="1200" b="1"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Owners costs</a:t>
                      </a:r>
                      <a:endParaRPr lang="en-US" sz="1200" b="1" i="0">
                        <a:solidFill>
                          <a:srgbClr val="002060"/>
                        </a:solidFill>
                        <a:latin typeface="Arial"/>
                        <a:ea typeface="Times New Roman"/>
                        <a:cs typeface="Times New Roman"/>
                      </a:endParaRPr>
                    </a:p>
                  </a:txBody>
                  <a:tcPr marL="47087" marR="470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M30</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i="0">
                          <a:solidFill>
                            <a:srgbClr val="002060"/>
                          </a:solidFill>
                          <a:latin typeface="Calibri"/>
                          <a:ea typeface="Times New Roman"/>
                          <a:cs typeface="Times New Roman"/>
                        </a:rPr>
                        <a:t>M60</a:t>
                      </a:r>
                      <a:endParaRPr lang="en-US" sz="1200" b="1" i="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smtClean="0">
                          <a:solidFill>
                            <a:srgbClr val="002060"/>
                          </a:solidFill>
                          <a:latin typeface="Calibri"/>
                          <a:ea typeface="Times New Roman"/>
                          <a:cs typeface="Times New Roman"/>
                        </a:rPr>
                        <a:t>1</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a:solidFill>
                            <a:srgbClr val="002060"/>
                          </a:solidFill>
                          <a:latin typeface="Calibri"/>
                          <a:ea typeface="Times New Roman"/>
                          <a:cs typeface="Times New Roman"/>
                        </a:rPr>
                        <a:t>2.2%</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368">
                <a:tc>
                  <a:txBody>
                    <a:bodyPr/>
                    <a:lstStyle/>
                    <a:p>
                      <a:pPr marL="0" marR="0">
                        <a:lnSpc>
                          <a:spcPct val="115000"/>
                        </a:lnSpc>
                        <a:spcBef>
                          <a:spcPts val="0"/>
                        </a:spcBef>
                        <a:spcAft>
                          <a:spcPts val="0"/>
                        </a:spcAft>
                      </a:pPr>
                      <a:r>
                        <a:rPr lang="en-GB" sz="1200" b="1" i="0" dirty="0">
                          <a:solidFill>
                            <a:srgbClr val="002060"/>
                          </a:solidFill>
                          <a:latin typeface="Calibri"/>
                          <a:ea typeface="Times New Roman"/>
                          <a:cs typeface="Times New Roman"/>
                        </a:rPr>
                        <a:t> </a:t>
                      </a:r>
                      <a:endParaRPr lang="en-US" sz="1200" b="1" i="0" dirty="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 </a:t>
                      </a:r>
                      <a:endParaRPr lang="en-US" sz="1200" b="1"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i="0">
                          <a:solidFill>
                            <a:srgbClr val="002060"/>
                          </a:solidFill>
                          <a:latin typeface="Calibri"/>
                          <a:ea typeface="Times New Roman"/>
                          <a:cs typeface="Times New Roman"/>
                        </a:rPr>
                        <a:t>TOTAL</a:t>
                      </a:r>
                      <a:endParaRPr lang="en-US" sz="1200" b="1" i="0">
                        <a:solidFill>
                          <a:srgbClr val="002060"/>
                        </a:solidFill>
                        <a:latin typeface="Arial"/>
                        <a:ea typeface="Times New Roman"/>
                        <a:cs typeface="Times New Roman"/>
                      </a:endParaRPr>
                    </a:p>
                  </a:txBody>
                  <a:tcPr marL="47087" marR="470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b="1" i="0" dirty="0">
                        <a:solidFill>
                          <a:srgbClr val="002060"/>
                        </a:solidFill>
                        <a:latin typeface="Calibri"/>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b="1" i="0" dirty="0">
                        <a:solidFill>
                          <a:srgbClr val="002060"/>
                        </a:solidFill>
                        <a:latin typeface="Calibri"/>
                        <a:ea typeface="Times New Roman"/>
                        <a:cs typeface="Times New Roman"/>
                      </a:endParaRPr>
                    </a:p>
                  </a:txBody>
                  <a:tcPr marL="47087" marR="470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a:solidFill>
                            <a:srgbClr val="002060"/>
                          </a:solidFill>
                          <a:latin typeface="Calibri"/>
                          <a:ea typeface="Times New Roman"/>
                          <a:cs typeface="Times New Roman"/>
                        </a:rPr>
                        <a:t>45500</a:t>
                      </a:r>
                      <a:endParaRPr lang="en-US" sz="1200" b="1" i="0">
                        <a:solidFill>
                          <a:srgbClr val="002060"/>
                        </a:solidFill>
                        <a:latin typeface="Arial"/>
                        <a:ea typeface="Times New Roman"/>
                        <a:cs typeface="Times New Roman"/>
                      </a:endParaRPr>
                    </a:p>
                  </a:txBody>
                  <a:tcPr marL="47087" marR="47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1200" b="1" i="0" dirty="0">
                          <a:solidFill>
                            <a:srgbClr val="002060"/>
                          </a:solidFill>
                          <a:latin typeface="Calibri"/>
                          <a:ea typeface="Times New Roman"/>
                          <a:cs typeface="Times New Roman"/>
                        </a:rPr>
                        <a:t>100.0%</a:t>
                      </a:r>
                      <a:endParaRPr lang="en-US" sz="1200" b="1" i="0" dirty="0">
                        <a:solidFill>
                          <a:srgbClr val="002060"/>
                        </a:solidFill>
                        <a:latin typeface="Arial"/>
                        <a:ea typeface="Times New Roman"/>
                        <a:cs typeface="Times New Roman"/>
                      </a:endParaRPr>
                    </a:p>
                  </a:txBody>
                  <a:tcPr marL="47087" marR="47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0" y="692696"/>
            <a:ext cx="9144000" cy="369332"/>
          </a:xfrm>
          <a:prstGeom prst="rect">
            <a:avLst/>
          </a:prstGeom>
        </p:spPr>
        <p:txBody>
          <a:bodyPr wrap="square">
            <a:spAutoFit/>
          </a:bodyPr>
          <a:lstStyle/>
          <a:p>
            <a:pPr algn="ctr"/>
            <a:r>
              <a:rPr lang="en-GB" b="1" dirty="0" smtClean="0">
                <a:solidFill>
                  <a:srgbClr val="002060"/>
                </a:solidFill>
              </a:rPr>
              <a:t>Investment </a:t>
            </a:r>
            <a:r>
              <a:rPr lang="en-GB" b="1" dirty="0" smtClean="0">
                <a:solidFill>
                  <a:srgbClr val="002060"/>
                </a:solidFill>
              </a:rPr>
              <a:t>Costs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7544" y="1988843"/>
          <a:ext cx="8136904" cy="3672407"/>
        </p:xfrm>
        <a:graphic>
          <a:graphicData uri="http://schemas.openxmlformats.org/drawingml/2006/table">
            <a:tbl>
              <a:tblPr/>
              <a:tblGrid>
                <a:gridCol w="6085508"/>
                <a:gridCol w="2051396"/>
              </a:tblGrid>
              <a:tr h="371609">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1. Basic </a:t>
                      </a:r>
                      <a:r>
                        <a:rPr lang="en-US" sz="1800" b="1" dirty="0">
                          <a:solidFill>
                            <a:srgbClr val="002060"/>
                          </a:solidFill>
                          <a:latin typeface="Calibri"/>
                          <a:ea typeface="Calibri"/>
                          <a:cs typeface="Calibri"/>
                        </a:rPr>
                        <a:t>Design / Finalization of operational requirements</a:t>
                      </a:r>
                      <a:endParaRPr lang="en-US" sz="1800" dirty="0">
                        <a:solidFill>
                          <a:srgbClr val="002060"/>
                        </a:solidFill>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M1 to M6</a:t>
                      </a:r>
                      <a:endParaRPr lang="en-US" sz="1800" b="1" dirty="0">
                        <a:solidFill>
                          <a:srgbClr val="002060"/>
                        </a:solidFill>
                        <a:latin typeface="Arial"/>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49767">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2. Contract </a:t>
                      </a:r>
                      <a:r>
                        <a:rPr lang="en-US" sz="1800" b="1" dirty="0">
                          <a:solidFill>
                            <a:srgbClr val="002060"/>
                          </a:solidFill>
                          <a:latin typeface="Calibri"/>
                          <a:ea typeface="Calibri"/>
                          <a:cs typeface="Calibri"/>
                        </a:rPr>
                        <a:t>Design</a:t>
                      </a:r>
                      <a:endParaRPr lang="en-US" sz="1800" dirty="0">
                        <a:solidFill>
                          <a:srgbClr val="002060"/>
                        </a:solidFill>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M7 to M15</a:t>
                      </a:r>
                      <a:endParaRPr lang="en-US" sz="1800" b="1" dirty="0">
                        <a:solidFill>
                          <a:srgbClr val="002060"/>
                        </a:solidFill>
                        <a:latin typeface="Arial"/>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371609">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3. Technical </a:t>
                      </a:r>
                      <a:r>
                        <a:rPr lang="en-US" sz="1800" b="1" dirty="0">
                          <a:solidFill>
                            <a:srgbClr val="002060"/>
                          </a:solidFill>
                          <a:latin typeface="Calibri"/>
                          <a:ea typeface="Calibri"/>
                          <a:cs typeface="Calibri"/>
                        </a:rPr>
                        <a:t>Specification</a:t>
                      </a:r>
                      <a:endParaRPr lang="en-US" sz="1800" dirty="0">
                        <a:solidFill>
                          <a:srgbClr val="00206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M14 to M16</a:t>
                      </a:r>
                      <a:endParaRPr lang="en-US" sz="1800" b="1" dirty="0">
                        <a:solidFill>
                          <a:srgbClr val="002060"/>
                        </a:solidFill>
                        <a:latin typeface="Arial"/>
                        <a:ea typeface="Times New Roman"/>
                        <a:cs typeface="Times New Roman"/>
                      </a:endParaRPr>
                    </a:p>
                  </a:txBody>
                  <a:tcPr marL="68580" marR="68580" marT="0" marB="0">
                    <a:lnL>
                      <a:noFill/>
                    </a:lnL>
                    <a:lnR>
                      <a:noFill/>
                    </a:lnR>
                    <a:lnT>
                      <a:noFill/>
                    </a:lnT>
                    <a:lnB>
                      <a:noFill/>
                    </a:lnB>
                  </a:tcPr>
                </a:tc>
              </a:tr>
              <a:tr h="721377">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4. Call </a:t>
                      </a:r>
                      <a:r>
                        <a:rPr lang="en-US" sz="1800" b="1" dirty="0">
                          <a:solidFill>
                            <a:srgbClr val="002060"/>
                          </a:solidFill>
                          <a:latin typeface="Calibri"/>
                          <a:ea typeface="Calibri"/>
                          <a:cs typeface="Calibri"/>
                        </a:rPr>
                        <a:t>for tenders (Including Preparation, Elaboration, Evaluation)</a:t>
                      </a:r>
                      <a:endParaRPr lang="en-US" sz="1800" dirty="0">
                        <a:solidFill>
                          <a:srgbClr val="00206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M16 to M26</a:t>
                      </a:r>
                      <a:endParaRPr lang="en-US" sz="1800" b="1" dirty="0">
                        <a:solidFill>
                          <a:srgbClr val="002060"/>
                        </a:solidFill>
                        <a:latin typeface="Arial"/>
                        <a:ea typeface="Times New Roman"/>
                        <a:cs typeface="Times New Roman"/>
                      </a:endParaRPr>
                    </a:p>
                  </a:txBody>
                  <a:tcPr marL="68580" marR="68580" marT="0" marB="0">
                    <a:lnL>
                      <a:noFill/>
                    </a:lnL>
                    <a:lnR>
                      <a:noFill/>
                    </a:lnR>
                    <a:lnT>
                      <a:noFill/>
                    </a:lnT>
                    <a:lnB>
                      <a:noFill/>
                    </a:lnB>
                    <a:solidFill>
                      <a:srgbClr val="D2EAF1"/>
                    </a:solidFill>
                  </a:tcPr>
                </a:tc>
              </a:tr>
              <a:tr h="371609">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5. Contract </a:t>
                      </a:r>
                      <a:r>
                        <a:rPr lang="en-US" sz="1800" b="1" dirty="0">
                          <a:solidFill>
                            <a:srgbClr val="002060"/>
                          </a:solidFill>
                          <a:latin typeface="Calibri"/>
                          <a:ea typeface="Calibri"/>
                          <a:cs typeface="Calibri"/>
                        </a:rPr>
                        <a:t>Signature</a:t>
                      </a:r>
                      <a:endParaRPr lang="en-US" sz="1800" dirty="0">
                        <a:solidFill>
                          <a:srgbClr val="00206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M26 to M30</a:t>
                      </a:r>
                      <a:endParaRPr lang="en-US" sz="1800" b="1" dirty="0">
                        <a:solidFill>
                          <a:srgbClr val="002060"/>
                        </a:solidFill>
                        <a:latin typeface="Arial"/>
                        <a:ea typeface="Times New Roman"/>
                        <a:cs typeface="Times New Roman"/>
                      </a:endParaRPr>
                    </a:p>
                  </a:txBody>
                  <a:tcPr marL="68580" marR="68580" marT="0" marB="0">
                    <a:lnL>
                      <a:noFill/>
                    </a:lnL>
                    <a:lnR>
                      <a:noFill/>
                    </a:lnR>
                    <a:lnT>
                      <a:noFill/>
                    </a:lnT>
                    <a:lnB>
                      <a:noFill/>
                    </a:lnB>
                  </a:tcPr>
                </a:tc>
              </a:tr>
              <a:tr h="371609">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6. Detailed </a:t>
                      </a:r>
                      <a:r>
                        <a:rPr lang="en-US" sz="1800" b="1" dirty="0">
                          <a:solidFill>
                            <a:srgbClr val="002060"/>
                          </a:solidFill>
                          <a:latin typeface="Calibri"/>
                          <a:ea typeface="Calibri"/>
                          <a:cs typeface="Calibri"/>
                        </a:rPr>
                        <a:t>design / Shop Drawings</a:t>
                      </a:r>
                      <a:endParaRPr lang="en-US" sz="1800" dirty="0">
                        <a:solidFill>
                          <a:srgbClr val="00206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M30 to M36</a:t>
                      </a:r>
                      <a:endParaRPr lang="en-US" sz="1800" b="1" dirty="0">
                        <a:solidFill>
                          <a:srgbClr val="002060"/>
                        </a:solidFill>
                        <a:latin typeface="Arial"/>
                        <a:ea typeface="Times New Roman"/>
                        <a:cs typeface="Times New Roman"/>
                      </a:endParaRPr>
                    </a:p>
                  </a:txBody>
                  <a:tcPr marL="68580" marR="68580" marT="0" marB="0">
                    <a:lnL>
                      <a:noFill/>
                    </a:lnL>
                    <a:lnR>
                      <a:noFill/>
                    </a:lnR>
                    <a:lnT>
                      <a:noFill/>
                    </a:lnT>
                    <a:lnB>
                      <a:noFill/>
                    </a:lnB>
                    <a:solidFill>
                      <a:srgbClr val="D2EAF1"/>
                    </a:solidFill>
                  </a:tcPr>
                </a:tc>
              </a:tr>
              <a:tr h="371609">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7. Ship </a:t>
                      </a:r>
                      <a:r>
                        <a:rPr lang="en-US" sz="1800" b="1" dirty="0">
                          <a:solidFill>
                            <a:srgbClr val="002060"/>
                          </a:solidFill>
                          <a:latin typeface="Calibri"/>
                          <a:ea typeface="Calibri"/>
                          <a:cs typeface="Calibri"/>
                        </a:rPr>
                        <a:t>Construction and Outfitting</a:t>
                      </a:r>
                      <a:endParaRPr lang="en-US" sz="1800" dirty="0">
                        <a:solidFill>
                          <a:srgbClr val="002060"/>
                        </a:solidFill>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M36 to M56</a:t>
                      </a:r>
                      <a:endParaRPr lang="en-US" sz="1800" b="1" dirty="0">
                        <a:solidFill>
                          <a:srgbClr val="002060"/>
                        </a:solidFill>
                        <a:latin typeface="Arial"/>
                        <a:ea typeface="Times New Roman"/>
                        <a:cs typeface="Times New Roman"/>
                      </a:endParaRPr>
                    </a:p>
                  </a:txBody>
                  <a:tcPr marL="68580" marR="68580" marT="0" marB="0">
                    <a:lnL>
                      <a:noFill/>
                    </a:lnL>
                    <a:lnR>
                      <a:noFill/>
                    </a:lnR>
                    <a:lnT>
                      <a:noFill/>
                    </a:lnT>
                    <a:lnB>
                      <a:noFill/>
                    </a:lnB>
                  </a:tcPr>
                </a:tc>
              </a:tr>
              <a:tr h="371609">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8. Commissioning </a:t>
                      </a:r>
                      <a:r>
                        <a:rPr lang="en-US" sz="1800" b="1" dirty="0">
                          <a:solidFill>
                            <a:srgbClr val="002060"/>
                          </a:solidFill>
                          <a:latin typeface="Calibri"/>
                          <a:ea typeface="Calibri"/>
                          <a:cs typeface="Calibri"/>
                        </a:rPr>
                        <a:t>- Sea Trials</a:t>
                      </a:r>
                      <a:endParaRPr lang="en-US" sz="1800" dirty="0">
                        <a:solidFill>
                          <a:srgbClr val="00206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M56 to M58</a:t>
                      </a:r>
                      <a:endParaRPr lang="en-US" sz="1800" b="1" dirty="0">
                        <a:solidFill>
                          <a:srgbClr val="002060"/>
                        </a:solidFill>
                        <a:latin typeface="Arial"/>
                        <a:ea typeface="Times New Roman"/>
                        <a:cs typeface="Times New Roman"/>
                      </a:endParaRPr>
                    </a:p>
                  </a:txBody>
                  <a:tcPr marL="68580" marR="68580" marT="0" marB="0">
                    <a:lnL>
                      <a:noFill/>
                    </a:lnL>
                    <a:lnR>
                      <a:noFill/>
                    </a:lnR>
                    <a:lnT>
                      <a:noFill/>
                    </a:lnT>
                    <a:lnB>
                      <a:noFill/>
                    </a:lnB>
                    <a:solidFill>
                      <a:srgbClr val="D2EAF1"/>
                    </a:solidFill>
                  </a:tcPr>
                </a:tc>
              </a:tr>
              <a:tr h="371609">
                <a:tc>
                  <a:txBody>
                    <a:bodyPr/>
                    <a:lstStyle/>
                    <a:p>
                      <a:pPr marL="342900" marR="0" lvl="0" indent="-342900">
                        <a:lnSpc>
                          <a:spcPct val="115000"/>
                        </a:lnSpc>
                        <a:spcBef>
                          <a:spcPts val="0"/>
                        </a:spcBef>
                        <a:spcAft>
                          <a:spcPts val="0"/>
                        </a:spcAft>
                        <a:buFont typeface="+mj-lt"/>
                        <a:buNone/>
                      </a:pPr>
                      <a:r>
                        <a:rPr lang="en-US" sz="1800" b="1" dirty="0" smtClean="0">
                          <a:solidFill>
                            <a:srgbClr val="002060"/>
                          </a:solidFill>
                          <a:latin typeface="Calibri"/>
                          <a:ea typeface="Calibri"/>
                          <a:cs typeface="Calibri"/>
                        </a:rPr>
                        <a:t>9. Training</a:t>
                      </a:r>
                      <a:endParaRPr lang="en-US" sz="1800" dirty="0">
                        <a:solidFill>
                          <a:srgbClr val="002060"/>
                        </a:solidFill>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2060"/>
                          </a:solidFill>
                          <a:latin typeface="Calibri"/>
                          <a:ea typeface="Calibri"/>
                          <a:cs typeface="Times New Roman"/>
                        </a:rPr>
                        <a:t>M58 to M60</a:t>
                      </a:r>
                      <a:endParaRPr lang="en-US" sz="1800" b="1" dirty="0">
                        <a:solidFill>
                          <a:srgbClr val="002060"/>
                        </a:solidFill>
                        <a:latin typeface="Arial"/>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r>
            </a:tbl>
          </a:graphicData>
        </a:graphic>
      </p:graphicFrame>
      <p:sp>
        <p:nvSpPr>
          <p:cNvPr id="12289" name="Rectangle 1"/>
          <p:cNvSpPr>
            <a:spLocks noChangeArrowheads="1"/>
          </p:cNvSpPr>
          <p:nvPr/>
        </p:nvSpPr>
        <p:spPr bwMode="auto">
          <a:xfrm>
            <a:off x="0" y="1081281"/>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Indicative </a:t>
            </a:r>
            <a:r>
              <a:rPr kumimoji="0" lang="en-US" sz="2000" b="1"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Timeline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57840"/>
            <a:ext cx="9144000" cy="3142319"/>
          </a:xfrm>
          <a:prstGeom prst="rect">
            <a:avLst/>
          </a:prstGeom>
        </p:spPr>
      </p:pic>
    </p:spTree>
    <p:extLst>
      <p:ext uri="{BB962C8B-B14F-4D97-AF65-F5344CB8AC3E}">
        <p14:creationId xmlns:p14="http://schemas.microsoft.com/office/powerpoint/2010/main" val="287789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206" y="980728"/>
            <a:ext cx="7901216" cy="5544616"/>
          </a:xfrm>
          <a:prstGeom prst="rect">
            <a:avLst/>
          </a:prstGeom>
        </p:spPr>
      </p:pic>
    </p:spTree>
    <p:extLst>
      <p:ext uri="{BB962C8B-B14F-4D97-AF65-F5344CB8AC3E}">
        <p14:creationId xmlns:p14="http://schemas.microsoft.com/office/powerpoint/2010/main" val="480455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9592" y="1412776"/>
            <a:ext cx="7200000" cy="4610420"/>
          </a:xfrm>
          <a:prstGeom prst="rect">
            <a:avLst/>
          </a:prstGeom>
        </p:spPr>
      </p:pic>
    </p:spTree>
    <p:extLst>
      <p:ext uri="{BB962C8B-B14F-4D97-AF65-F5344CB8AC3E}">
        <p14:creationId xmlns:p14="http://schemas.microsoft.com/office/powerpoint/2010/main" val="1125236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3608" y="1340768"/>
            <a:ext cx="7200000" cy="4602685"/>
          </a:xfrm>
          <a:prstGeom prst="rect">
            <a:avLst/>
          </a:prstGeom>
        </p:spPr>
      </p:pic>
    </p:spTree>
    <p:extLst>
      <p:ext uri="{BB962C8B-B14F-4D97-AF65-F5344CB8AC3E}">
        <p14:creationId xmlns:p14="http://schemas.microsoft.com/office/powerpoint/2010/main" val="2352548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836712"/>
            <a:ext cx="7560840" cy="923330"/>
          </a:xfrm>
          <a:prstGeom prst="rect">
            <a:avLst/>
          </a:prstGeom>
        </p:spPr>
        <p:txBody>
          <a:bodyPr wrap="square">
            <a:spAutoFit/>
          </a:bodyPr>
          <a:lstStyle/>
          <a:p>
            <a:r>
              <a:rPr lang="en-GB" b="1" i="1" dirty="0" smtClean="0">
                <a:solidFill>
                  <a:srgbClr val="002060"/>
                </a:solidFill>
              </a:rPr>
              <a:t>What </a:t>
            </a:r>
            <a:r>
              <a:rPr lang="en-GB" b="1" i="1" dirty="0" smtClean="0">
                <a:solidFill>
                  <a:srgbClr val="002060"/>
                </a:solidFill>
              </a:rPr>
              <a:t>were the criteria used to select or prioritise the type of research the new vessel will be able to perform (e.g. choice of laboratories and equipment, etc.)?</a:t>
            </a:r>
            <a:endParaRPr lang="en-US" dirty="0">
              <a:solidFill>
                <a:srgbClr val="002060"/>
              </a:solidFill>
            </a:endParaRPr>
          </a:p>
        </p:txBody>
      </p:sp>
      <p:sp>
        <p:nvSpPr>
          <p:cNvPr id="1025" name="Rectangle 1"/>
          <p:cNvSpPr>
            <a:spLocks noChangeArrowheads="1"/>
          </p:cNvSpPr>
          <p:nvPr/>
        </p:nvSpPr>
        <p:spPr bwMode="auto">
          <a:xfrm>
            <a:off x="395536" y="1861949"/>
            <a:ext cx="8352928" cy="44473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arenR"/>
              <a:tabLst/>
            </a:pPr>
            <a:r>
              <a:rPr kumimoji="0" lang="en-GB"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Scientific criteria</a:t>
            </a:r>
            <a:r>
              <a:rPr kumimoji="0" lang="en-GB" sz="2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a:t>
            </a:r>
          </a:p>
          <a:p>
            <a:pPr marL="342900" marR="0" lvl="0" indent="-342900" algn="l" defTabSz="914400" rtl="0" eaLnBrk="1" fontAlgn="base" latinLnBrk="0" hangingPunct="1">
              <a:lnSpc>
                <a:spcPct val="100000"/>
              </a:lnSpc>
              <a:spcBef>
                <a:spcPct val="0"/>
              </a:spcBef>
              <a:spcAft>
                <a:spcPct val="0"/>
              </a:spcAft>
              <a:buClrTx/>
              <a:buSzTx/>
              <a:tabLst/>
            </a:pPr>
            <a:endPar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a:p>
            <a:pPr marR="0" lvl="0" algn="l" defTabSz="914400" rtl="0" eaLnBrk="1" fontAlgn="base" latinLnBrk="0" hangingPunct="1">
              <a:lnSpc>
                <a:spcPct val="100000"/>
              </a:lnSpc>
              <a:spcBef>
                <a:spcPts val="600"/>
              </a:spcBef>
              <a:spcAft>
                <a:spcPct val="0"/>
              </a:spcAft>
              <a:buClrTx/>
              <a:buSzTx/>
              <a:tabLst/>
            </a:pPr>
            <a:r>
              <a:rPr lang="en-GB" sz="1600" dirty="0" smtClean="0">
                <a:solidFill>
                  <a:srgbClr val="002060"/>
                </a:solidFill>
                <a:latin typeface="Arial" pitchFamily="34" charset="0"/>
                <a:ea typeface="Calibri" pitchFamily="34" charset="0"/>
                <a:cs typeface="Arial" pitchFamily="34" charset="0"/>
              </a:rPr>
              <a:t>P</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riorities set by the national research strategy of Greece and research priorities defined by</a:t>
            </a:r>
            <a:r>
              <a:rPr kumimoji="0" lang="en-GB" sz="1600" b="0" i="0" u="none" strike="noStrike" cap="none" normalizeH="0" dirty="0" smtClean="0">
                <a:ln>
                  <a:noFill/>
                </a:ln>
                <a:solidFill>
                  <a:srgbClr val="002060"/>
                </a:solidFill>
                <a:effectLst/>
                <a:latin typeface="Arial" pitchFamily="34" charset="0"/>
                <a:ea typeface="Calibri" pitchFamily="34" charset="0"/>
                <a:cs typeface="Arial" pitchFamily="34" charset="0"/>
              </a:rPr>
              <a:t> </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the European Commission:</a:t>
            </a:r>
          </a:p>
          <a:p>
            <a:pPr marL="400050" marR="0" lvl="0" indent="-400050" algn="l" defTabSz="914400" rtl="0" eaLnBrk="1" fontAlgn="base" latinLnBrk="0" hangingPunct="1">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the study of and response to climate change, </a:t>
            </a:r>
          </a:p>
          <a:p>
            <a:pPr marL="400050" marR="0" lvl="0" indent="-400050" algn="l" defTabSz="914400" rtl="0" eaLnBrk="1" fontAlgn="base" latinLnBrk="0" hangingPunct="1">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the Blue Growth strategy, </a:t>
            </a:r>
          </a:p>
          <a:p>
            <a:pPr marL="400050" marR="0" lvl="0" indent="-400050" algn="l" defTabSz="914400" rtl="0" eaLnBrk="1" fontAlgn="base" latinLnBrk="0" hangingPunct="1">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the ocean / blue energy, </a:t>
            </a:r>
          </a:p>
          <a:p>
            <a:pPr marL="400050" marR="0" lvl="0" indent="-400050" algn="l" defTabSz="914400" rtl="0" eaLnBrk="1" fontAlgn="base" latinLnBrk="0" hangingPunct="1">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the sustainable exploitation of the seabed.</a:t>
            </a:r>
            <a:endPar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major, thematic, research axes prioritized by HCMR are the following: </a:t>
            </a:r>
          </a:p>
          <a:p>
            <a:pPr marL="400050" marR="0" lvl="0" indent="-400050" algn="l" defTabSz="914400" rtl="0" eaLnBrk="0" fontAlgn="base" latinLnBrk="0" hangingPunct="0">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ocean observatories and forecasting systems, </a:t>
            </a:r>
          </a:p>
          <a:p>
            <a:pPr marL="400050" marR="0" lvl="0" indent="-400050" algn="l" defTabSz="914400" rtl="0" eaLnBrk="0" fontAlgn="base" latinLnBrk="0" hangingPunct="0">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marine ecosystems research, marine ecosystem health and environmental status,</a:t>
            </a:r>
          </a:p>
          <a:p>
            <a:pPr marL="400050" marR="0" lvl="0" indent="-400050" algn="l" defTabSz="914400" rtl="0" eaLnBrk="0" fontAlgn="base" latinLnBrk="0" hangingPunct="0">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coastal processes, integrated coastal zone management and </a:t>
            </a:r>
          </a:p>
          <a:p>
            <a:pPr marL="400050" marR="0" lvl="0" indent="-400050" algn="l" defTabSz="914400" rtl="0" eaLnBrk="0" fontAlgn="base" latinLnBrk="0" hangingPunct="0">
              <a:lnSpc>
                <a:spcPct val="100000"/>
              </a:lnSpc>
              <a:spcBef>
                <a:spcPts val="600"/>
              </a:spcBef>
              <a:spcAft>
                <a:spcPct val="0"/>
              </a:spcAft>
              <a:buClrTx/>
              <a:buSzTx/>
              <a:buFontTx/>
              <a:buAutoNum type="romanLcParenBoth"/>
              <a:tabLst/>
            </a:pPr>
            <a:r>
              <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earth’s crust long-term dynamics and kinematics and </a:t>
            </a:r>
            <a:r>
              <a:rPr kumimoji="0" lang="en-GB" sz="1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geohazards</a:t>
            </a:r>
            <a:r>
              <a:rPr kumimoji="0" lang="en-GB"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GB" sz="1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51520" y="1503368"/>
            <a:ext cx="8640961"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1200"/>
              </a:spcBef>
              <a:spcAft>
                <a:spcPct val="0"/>
              </a:spcAft>
              <a:buClrTx/>
              <a:buSzTx/>
              <a:buFontTx/>
              <a:buNone/>
              <a:tabLst/>
            </a:pPr>
            <a:r>
              <a:rPr kumimoji="0" lang="en-GB" sz="1600" b="0" u="none" strike="noStrike" cap="none" normalizeH="0" baseline="0" dirty="0" smtClean="0">
                <a:ln>
                  <a:noFill/>
                </a:ln>
                <a:solidFill>
                  <a:srgbClr val="002060"/>
                </a:solidFill>
                <a:effectLst/>
                <a:latin typeface="Arial" pitchFamily="34" charset="0"/>
                <a:ea typeface="Calibri" pitchFamily="34" charset="0"/>
                <a:cs typeface="Arial" pitchFamily="34" charset="0"/>
              </a:rPr>
              <a:t>Priorities and research axes cover a wide range of research objectives to be implemented through the use of the new vessel include:</a:t>
            </a:r>
          </a:p>
          <a:p>
            <a:pPr marL="365760" marR="0" lvl="0" indent="-365760" algn="just" defTabSz="914400" rtl="0" eaLnBrk="0" fontAlgn="base" latinLnBrk="0" hangingPunct="0">
              <a:lnSpc>
                <a:spcPct val="100000"/>
              </a:lnSpc>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High-resolution seafloor survey </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with the use of advanced acoustic techniques for </a:t>
            </a:r>
            <a:r>
              <a:rPr kumimoji="0" lang="en-GB"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geomorphological</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mapping, nature of the seafloor and mapping of seabed habitats as well as for the documentation of submerged cultural heritage.</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365760" marR="0" lvl="0" indent="-365760" algn="just" defTabSz="914400" rtl="0" eaLnBrk="0" fontAlgn="base" latinLnBrk="0" hangingPunct="0">
              <a:lnSpc>
                <a:spcPct val="100000"/>
              </a:lnSpc>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Shallow and deep geophysical, 2D and 3D seismic and seismological surveys </a:t>
            </a:r>
            <a:r>
              <a:rPr kumimoji="0" lang="en-GB" sz="16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for the study of the seafloor, the geological and tectonic structure below the seafloor and at deeper levels of the Earth’s crust and the understanding of active geological and tectonic processes and </a:t>
            </a:r>
            <a:r>
              <a:rPr kumimoji="0" lang="en-GB" sz="1600" b="0"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geohazards</a:t>
            </a:r>
            <a:r>
              <a:rPr kumimoji="0" lang="en-GB" sz="16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(active faults, earthquakes, seismic hazard, landslides, etc.)</a:t>
            </a: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a:p>
            <a:pPr marL="365760" marR="0" lvl="0" indent="-365760" algn="just" defTabSz="914400" rtl="0" eaLnBrk="0" fontAlgn="base" latinLnBrk="0" hangingPunct="0">
              <a:lnSpc>
                <a:spcPct val="100000"/>
              </a:lnSpc>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Water and environmental sampling, sediment sampling/coring </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and on board processing of the samples and cores in adequately equipped laboratories for research on climate change, understanding ocean circulation, mapping biodiversity etc.</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365760" marR="0" lvl="0" indent="-365760" algn="just" defTabSz="914400" rtl="0" eaLnBrk="0" fontAlgn="base" latinLnBrk="0" hangingPunct="0">
              <a:lnSpc>
                <a:spcPct val="100000"/>
              </a:lnSpc>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Oceanographic measurements and deployment/handling of oceanographic buoys</a:t>
            </a:r>
            <a:r>
              <a:rPr kumimoji="0" lang="en-GB" sz="16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for ocean observation and climate monitoring (e.g. POSEIDON, COPERNICUS)</a:t>
            </a: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1503369"/>
            <a:ext cx="8640961"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760" marR="0" lvl="0" indent="-365760" algn="just" defTabSz="914400" rtl="0" eaLnBrk="0" fontAlgn="base" latinLnBrk="0" hangingPunct="0">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Monitoring fish population dynamics </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in order to a) provide advice on the sustainability of fish resources, b) predict climate change effects on fish population dynamics and c) explore new resources especially in terms of </a:t>
            </a:r>
            <a:r>
              <a:rPr kumimoji="0" lang="en-GB"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mesopelagic</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and deep sea fish populations.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365760" marR="0" lvl="0" indent="-365760" algn="just" defTabSz="914400" rtl="0" eaLnBrk="0" fontAlgn="base" latinLnBrk="0" hangingPunct="0">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Fish population and environmental sampling </a:t>
            </a:r>
            <a:r>
              <a:rPr kumimoji="0" lang="en-GB" sz="16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to model and map changes in essential fish habitat under climate change scenarios</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365760" marR="0" lvl="0" indent="-365760" algn="just" defTabSz="914400" rtl="0" eaLnBrk="0" fontAlgn="base" latinLnBrk="0" hangingPunct="0">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Fish and invertebrates sampling </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to monitor and model the effect of </a:t>
            </a:r>
            <a:r>
              <a:rPr kumimoji="0" lang="en-GB"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lessepsian</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fish species and invertebrates under climate change scenarios.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365760" marR="0" lvl="0" indent="-365760" algn="just" defTabSz="914400" rtl="0" eaLnBrk="0" fontAlgn="base" latinLnBrk="0" hangingPunct="0">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Deployment and operation of ROVs, AUVs</a:t>
            </a:r>
            <a:endParaRPr kumimoji="0" lang="en-US" sz="1600" b="1" i="0" u="none" strike="noStrike" cap="none" normalizeH="0" baseline="0" dirty="0" smtClean="0">
              <a:ln>
                <a:noFill/>
              </a:ln>
              <a:solidFill>
                <a:srgbClr val="C00000"/>
              </a:solidFill>
              <a:effectLst/>
              <a:latin typeface="Arial" pitchFamily="34" charset="0"/>
              <a:cs typeface="Arial" pitchFamily="34" charset="0"/>
            </a:endParaRPr>
          </a:p>
          <a:p>
            <a:pPr marL="365760" marR="0" lvl="0" indent="-365760" algn="just" defTabSz="914400" rtl="0" eaLnBrk="0" fontAlgn="base" latinLnBrk="0" hangingPunct="0">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Maintenance of deep seafloor observatories</a:t>
            </a: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e.g. EMSO HELLAS observatory</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365760" marR="0" lvl="0" indent="-365760" algn="just" defTabSz="914400" rtl="0" eaLnBrk="0" fontAlgn="base" latinLnBrk="0" hangingPunct="0">
              <a:spcBef>
                <a:spcPts val="1200"/>
              </a:spcBef>
              <a:spcAft>
                <a:spcPct val="0"/>
              </a:spcAft>
              <a:buClrTx/>
              <a:buSzTx/>
              <a:buFont typeface="Wingdings" pitchFamily="2" charset="2"/>
              <a:buChar char="Ø"/>
              <a:tabLst/>
            </a:pPr>
            <a:r>
              <a:rPr kumimoji="0" lang="en-GB" sz="16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Search and recovery operations </a:t>
            </a:r>
            <a:r>
              <a:rPr kumimoji="0" lang="en-GB" sz="16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in cases of maritime or aircraft accidents </a:t>
            </a: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a:p>
            <a:pPr marL="365760" marR="0" lvl="0" indent="-365760" algn="just" defTabSz="914400" rtl="0" eaLnBrk="0" fontAlgn="base" latinLnBrk="0" hangingPunct="0">
              <a:spcBef>
                <a:spcPts val="1200"/>
              </a:spcBef>
              <a:spcAft>
                <a:spcPct val="0"/>
              </a:spcAft>
              <a:buClrTx/>
              <a:buSzTx/>
              <a:buFont typeface="Wingdings" pitchFamily="2" charset="2"/>
              <a:buChar char="Ø"/>
              <a:tabLst/>
            </a:pPr>
            <a:r>
              <a:rPr kumimoji="0" lang="en-GB"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Research activities and operations related with major European research policies e.g. Marine Spatial Planning, Blue Growth, Marine Strategy Framework Directive, Water Framework Directive</a:t>
            </a:r>
            <a:endParaRPr kumimoji="0" lang="en-GB" sz="1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859340"/>
            <a:ext cx="7632848" cy="2739211"/>
          </a:xfrm>
          <a:prstGeom prst="rect">
            <a:avLst/>
          </a:prstGeom>
        </p:spPr>
        <p:txBody>
          <a:bodyPr wrap="square">
            <a:spAutoFit/>
          </a:bodyPr>
          <a:lstStyle/>
          <a:p>
            <a:pPr>
              <a:spcBef>
                <a:spcPts val="1200"/>
              </a:spcBef>
            </a:pPr>
            <a:r>
              <a:rPr lang="en-GB" sz="2000" b="1" dirty="0" smtClean="0">
                <a:solidFill>
                  <a:srgbClr val="002060"/>
                </a:solidFill>
              </a:rPr>
              <a:t>B) Operational criteria</a:t>
            </a:r>
            <a:r>
              <a:rPr lang="en-GB" sz="2000" dirty="0" smtClean="0">
                <a:solidFill>
                  <a:srgbClr val="002060"/>
                </a:solidFill>
              </a:rPr>
              <a:t>: </a:t>
            </a:r>
          </a:p>
          <a:p>
            <a:pPr>
              <a:spcBef>
                <a:spcPts val="1200"/>
              </a:spcBef>
            </a:pPr>
            <a:endParaRPr lang="en-GB" sz="1600" dirty="0" smtClean="0">
              <a:solidFill>
                <a:srgbClr val="002060"/>
              </a:solidFill>
            </a:endParaRPr>
          </a:p>
          <a:p>
            <a:pPr marL="365760" indent="-365760">
              <a:spcBef>
                <a:spcPts val="1200"/>
              </a:spcBef>
              <a:buFont typeface="Wingdings" pitchFamily="2" charset="2"/>
              <a:buChar char="Ø"/>
            </a:pPr>
            <a:r>
              <a:rPr lang="en-GB" sz="1600" dirty="0" smtClean="0">
                <a:solidFill>
                  <a:srgbClr val="002060"/>
                </a:solidFill>
              </a:rPr>
              <a:t>The type of research the new vessel will perform</a:t>
            </a:r>
            <a:r>
              <a:rPr lang="el-GR" sz="1600" dirty="0" smtClean="0">
                <a:solidFill>
                  <a:srgbClr val="002060"/>
                </a:solidFill>
              </a:rPr>
              <a:t>,</a:t>
            </a:r>
            <a:r>
              <a:rPr lang="en-GB" sz="1600" dirty="0" smtClean="0">
                <a:solidFill>
                  <a:srgbClr val="002060"/>
                </a:solidFill>
              </a:rPr>
              <a:t> requires oceanographic cruises in the open sea and research activities at full ocean depth. </a:t>
            </a:r>
          </a:p>
          <a:p>
            <a:pPr marL="365760" indent="-365760">
              <a:spcBef>
                <a:spcPts val="1200"/>
              </a:spcBef>
              <a:buFont typeface="Wingdings" pitchFamily="2" charset="2"/>
              <a:buChar char="Ø"/>
            </a:pPr>
            <a:r>
              <a:rPr lang="en-GB" sz="1600" dirty="0" smtClean="0">
                <a:solidFill>
                  <a:srgbClr val="002060"/>
                </a:solidFill>
              </a:rPr>
              <a:t>The new vessel is expected to be able to operate at open sea conditions in the Mediterranean, Black and Red Seas and probably beyond those, in the Indian Ocean and parts of the Atlantic Ocean</a:t>
            </a:r>
          </a:p>
          <a:p>
            <a:pPr marL="365760" indent="-365760">
              <a:spcBef>
                <a:spcPts val="1200"/>
              </a:spcBef>
              <a:buFont typeface="Wingdings" pitchFamily="2" charset="2"/>
              <a:buChar char="Ø"/>
            </a:pPr>
            <a:r>
              <a:rPr lang="en-GB" sz="1600" dirty="0" smtClean="0">
                <a:solidFill>
                  <a:srgbClr val="002060"/>
                </a:solidFill>
              </a:rPr>
              <a:t>The new ship is not intended for Arctic operation.</a:t>
            </a:r>
            <a:endParaRPr lang="en-US" sz="1600"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9244</TotalTime>
  <Words>1240</Words>
  <Application>Microsoft Office PowerPoint</Application>
  <PresentationFormat>On-screen Show (4:3)</PresentationFormat>
  <Paragraphs>435</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vlikou</dc:creator>
  <cp:lastModifiedBy>Aris Karageorgis</cp:lastModifiedBy>
  <cp:revision>588</cp:revision>
  <dcterms:created xsi:type="dcterms:W3CDTF">2014-01-07T15:47:24Z</dcterms:created>
  <dcterms:modified xsi:type="dcterms:W3CDTF">2019-06-11T07:24:41Z</dcterms:modified>
</cp:coreProperties>
</file>